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344" r:id="rId4"/>
    <p:sldId id="294" r:id="rId5"/>
    <p:sldId id="307" r:id="rId6"/>
    <p:sldId id="333" r:id="rId7"/>
    <p:sldId id="334" r:id="rId8"/>
    <p:sldId id="335" r:id="rId9"/>
    <p:sldId id="336" r:id="rId10"/>
    <p:sldId id="313" r:id="rId11"/>
    <p:sldId id="337" r:id="rId12"/>
    <p:sldId id="300" r:id="rId13"/>
    <p:sldId id="338" r:id="rId14"/>
    <p:sldId id="339" r:id="rId15"/>
    <p:sldId id="340" r:id="rId16"/>
    <p:sldId id="314" r:id="rId17"/>
    <p:sldId id="320" r:id="rId18"/>
    <p:sldId id="321" r:id="rId19"/>
    <p:sldId id="322" r:id="rId20"/>
    <p:sldId id="341" r:id="rId21"/>
    <p:sldId id="324" r:id="rId22"/>
    <p:sldId id="325" r:id="rId23"/>
    <p:sldId id="326" r:id="rId24"/>
    <p:sldId id="327" r:id="rId25"/>
    <p:sldId id="317" r:id="rId26"/>
    <p:sldId id="308" r:id="rId27"/>
    <p:sldId id="319" r:id="rId28"/>
    <p:sldId id="363" r:id="rId29"/>
    <p:sldId id="343" r:id="rId30"/>
    <p:sldId id="365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>
      <p:cViewPr varScale="1">
        <p:scale>
          <a:sx n="112" d="100"/>
          <a:sy n="112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E1CBE5-16C0-4819-B919-A15DAEABB7CC}" type="datetimeFigureOut">
              <a:rPr lang="fr-CH" smtClean="0"/>
              <a:pPr/>
              <a:t>15.04.2025</a:t>
            </a:fld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250113-018E-4C04-815D-8C1B86455ADE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apko.ch/" TargetMode="External"/><Relationship Id="rId4" Type="http://schemas.openxmlformats.org/officeDocument/2006/relationships/hyperlink" Target="http://www.champi-net.c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hyperlink" Target="http://www.google.ch/url?sa=i&amp;rct=j&amp;q=&amp;esrc=s&amp;source=images&amp;cd=&amp;cad=rja&amp;uact=8&amp;ved=0CAcQjRw&amp;url=http://pixshark.com/agaricus-silvicola.htm&amp;ei=FV0uVaTQEMbvO66UgOgH&amp;psig=AFQjCNGjrYE3PMSy_z2gUNIRAsgd6Oqlyg&amp;ust=142918823609490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hyperlink" Target="http://www.google.ch/url?sa=i&amp;rct=j&amp;q=&amp;esrc=s&amp;source=images&amp;cd=&amp;cad=rja&amp;uact=8&amp;ved=&amp;url=http://cerisetteetlart.over-blog.com/article-premiere-cueillette-de-champignon-de-tricholome-de-la-saint-georges-72666614.html&amp;ei=c14uVfedEcb3OpizgeAM&amp;psig=AFQjCNFzBoHtff53IrdqYWwZBD6E2KeeNw&amp;ust=1429188595467211" TargetMode="External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CAcQjRw&amp;url=http://www.francini-mycologie.fr/LA_PAGE_DU_DEBUTANT/Clitopilus_prunulus.html&amp;ei=7l4uVeh3yNU86r2BqA0&amp;psig=AFQjCNED6yRWvhpxBLwrWIeSYjgW7NAePA&amp;ust=142918871446522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6299" y="2492896"/>
            <a:ext cx="4955781" cy="792088"/>
          </a:xfrm>
        </p:spPr>
        <p:txBody>
          <a:bodyPr>
            <a:normAutofit/>
          </a:bodyPr>
          <a:lstStyle/>
          <a:p>
            <a:r>
              <a:rPr lang="fr-CH" dirty="0"/>
              <a:t>Monde merveilleux, ...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772400" cy="1224136"/>
          </a:xfrm>
        </p:spPr>
        <p:txBody>
          <a:bodyPr/>
          <a:lstStyle/>
          <a:p>
            <a:pPr algn="ctr"/>
            <a:r>
              <a:rPr lang="fr-CH" dirty="0"/>
              <a:t>Champignons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E383DE-1DBD-4118-A6E1-04E31F5CA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741990" cy="34563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2A642A-8AEC-4487-92E5-45C1CC3B0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2816"/>
            <a:ext cx="4752528" cy="475252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398AE033-CE97-4869-9E0E-E80CAAA75213}"/>
              </a:ext>
            </a:extLst>
          </p:cNvPr>
          <p:cNvSpPr txBox="1">
            <a:spLocks/>
          </p:cNvSpPr>
          <p:nvPr/>
        </p:nvSpPr>
        <p:spPr>
          <a:xfrm>
            <a:off x="467544" y="3789040"/>
            <a:ext cx="4955781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dirty="0"/>
          </a:p>
          <a:p>
            <a:endParaRPr lang="fr-CH" dirty="0"/>
          </a:p>
          <a:p>
            <a:r>
              <a:rPr lang="fr-CH" sz="5500" dirty="0"/>
              <a:t>   … découverte en jouant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133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5544616"/>
          </a:xfrm>
        </p:spPr>
        <p:txBody>
          <a:bodyPr>
            <a:normAutofit/>
          </a:bodyPr>
          <a:lstStyle/>
          <a:p>
            <a:r>
              <a:rPr lang="fr-CH" b="1" dirty="0"/>
              <a:t>6. Les lactaires à lait rouge, jus à la cassure, sont comestibles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VRAI</a:t>
            </a:r>
            <a:r>
              <a:rPr lang="fr-CH" dirty="0"/>
              <a:t>. Ce qui n’est pas le cas de ceux avec du jus blanc. Ces derniers peuvent être amers – âcres et même provoquer des maux de ventre assez important.</a:t>
            </a:r>
            <a:endParaRPr lang="fr-CH" sz="2400" dirty="0"/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62473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09FFD09-5B50-422E-958E-DE5840F4D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295192" cy="30963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5C8D3F-5C8E-4139-9949-A33A66EFF6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2132856"/>
            <a:ext cx="2859765" cy="28083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CE15005-C717-41E7-A349-2DDA5B2D7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741" y="2521699"/>
            <a:ext cx="3456384" cy="22466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08FBB40-9CA3-40DB-BED6-CCC43FFC8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2668" y="2496044"/>
            <a:ext cx="3462680" cy="23042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D4C0381-91F2-448D-9494-8E50CC278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4835" y="2502150"/>
            <a:ext cx="3528393" cy="23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r>
              <a:rPr lang="fr-CH" b="1" dirty="0"/>
              <a:t>7. Toutes les amanites sont mortelles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FAUX</a:t>
            </a:r>
            <a:r>
              <a:rPr lang="fr-CH" dirty="0"/>
              <a:t>. Il y en a de très bonnes… pour celui qui les connaît…</a:t>
            </a:r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62473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884897-C52B-41B2-9AA8-2D8A41E8B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672408" cy="24417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73A1BE-3412-4156-BC26-FA18ACDBA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3575856" cy="24029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71BDF4-5D58-411E-815D-15E0E738DD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2141120" cy="25822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147ACFE-BF65-4384-951C-7B83CC3266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2497765" cy="18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528392" cy="468051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/>
              <a:t>Amanita pantherina (Tx)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873" y="211122"/>
            <a:ext cx="7632848" cy="864096"/>
          </a:xfrm>
        </p:spPr>
        <p:txBody>
          <a:bodyPr/>
          <a:lstStyle/>
          <a:p>
            <a:r>
              <a:rPr lang="fr-CH" sz="4000" dirty="0"/>
              <a:t>2.1 Confusions 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788024" y="1628800"/>
            <a:ext cx="3600400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Amanita spissa (Com)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242194"/>
            <a:ext cx="3709935" cy="37070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42194"/>
            <a:ext cx="3528392" cy="37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5544616"/>
          </a:xfrm>
        </p:spPr>
        <p:txBody>
          <a:bodyPr>
            <a:normAutofit/>
          </a:bodyPr>
          <a:lstStyle/>
          <a:p>
            <a:r>
              <a:rPr lang="fr-CH" b="1" dirty="0"/>
              <a:t>8. Les champignons toxiques ou mortels, après séchage ou cuisson, deviennent comestibles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FAUX</a:t>
            </a:r>
            <a:r>
              <a:rPr lang="fr-CH" dirty="0"/>
              <a:t>. La cuisson ou le séchage n’enlève en rien les toxines des champignons. Par exemple, la morille consommée crue est Toxique, mais comestible après séchage.</a:t>
            </a:r>
          </a:p>
          <a:p>
            <a:endParaRPr lang="fr-CH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62473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3235D9-C1CC-48A7-8AED-5EFA61F7B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2711334" cy="33123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4E7F26-D6E6-451F-8CFA-1EB457EFA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2664296" cy="32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 lnSpcReduction="10000"/>
          </a:bodyPr>
          <a:lstStyle/>
          <a:p>
            <a:r>
              <a:rPr lang="fr-CH" b="1" dirty="0"/>
              <a:t>9. Un champignon frais tient une semaine au réfrigérateur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FAUX. </a:t>
            </a:r>
            <a:r>
              <a:rPr lang="fr-CH" dirty="0"/>
              <a:t>48h maximum ! Ne jamais oublier qu’un plat à base de champignons ne devrait jamais être réchauffé !</a:t>
            </a:r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62473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CABB60-E710-45CB-98D9-A6ACBE05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990825" cy="2990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4D7682-C790-4732-98B7-D43EE9571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583040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400600"/>
          </a:xfrm>
        </p:spPr>
        <p:txBody>
          <a:bodyPr>
            <a:normAutofit/>
          </a:bodyPr>
          <a:lstStyle/>
          <a:p>
            <a:r>
              <a:rPr lang="fr-CH" b="1" dirty="0"/>
              <a:t>10. L’odeur agréable (farine – fruitée – fleur) est un indice de comestibilité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pPr algn="ctr"/>
            <a:r>
              <a:rPr lang="fr-CH" b="1" dirty="0">
                <a:solidFill>
                  <a:srgbClr val="FF0000"/>
                </a:solidFill>
              </a:rPr>
              <a:t>FAUX</a:t>
            </a:r>
            <a:r>
              <a:rPr lang="fr-CH" dirty="0"/>
              <a:t>. Par exemple, Galerina marginata (goût et odeur de farine) </a:t>
            </a:r>
            <a:r>
              <a:rPr lang="fr-CH" b="1" u="sng" dirty="0">
                <a:solidFill>
                  <a:srgbClr val="FF0000"/>
                </a:solidFill>
              </a:rPr>
              <a:t>sont mortels </a:t>
            </a:r>
            <a:r>
              <a:rPr lang="fr-CH" dirty="0"/>
              <a:t>avec seulement une cinquantaine de chapeau (env. 100 à 150 gr).	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62473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A531970-BB7C-4842-AC6E-C66ED3606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868612" cy="23762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1C14F2-1904-4CF6-A36E-3A4CC813A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2664296" cy="23762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897E70-7562-4A98-8873-427BF9208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2723781" cy="237626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FB038D8-9DC5-4EF3-89E0-7AAB61893F11}"/>
              </a:ext>
            </a:extLst>
          </p:cNvPr>
          <p:cNvCxnSpPr>
            <a:cxnSpLocks/>
          </p:cNvCxnSpPr>
          <p:nvPr/>
        </p:nvCxnSpPr>
        <p:spPr>
          <a:xfrm flipH="1" flipV="1">
            <a:off x="2123728" y="4941168"/>
            <a:ext cx="1440160" cy="79208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7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040560"/>
          </a:xfrm>
        </p:spPr>
        <p:txBody>
          <a:bodyPr>
            <a:normAutofit/>
          </a:bodyPr>
          <a:lstStyle/>
          <a:p>
            <a:pPr algn="ctr"/>
            <a:r>
              <a:rPr lang="fr-CH" b="1" dirty="0"/>
              <a:t>1. Un champignon ne se coupe pas au sol, il se dévisse, sauf pour les petites espèces. Là, on peut le faire pour ne pas détruire le biotope.</a:t>
            </a:r>
          </a:p>
          <a:p>
            <a:pPr marL="457200" indent="-457200">
              <a:buAutoNum type="arabicPeriod"/>
            </a:pPr>
            <a:endParaRPr lang="fr-CH" b="1" dirty="0"/>
          </a:p>
          <a:p>
            <a:endParaRPr lang="fr-CH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666104-553B-4DF8-BB15-26E499920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36912"/>
            <a:ext cx="5412366" cy="36004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F18277-3704-4378-90A9-28478E0CA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688632" cy="5578934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1A4FCCC-D747-4265-8394-68549F9B0C89}"/>
              </a:ext>
            </a:extLst>
          </p:cNvPr>
          <p:cNvCxnSpPr/>
          <p:nvPr/>
        </p:nvCxnSpPr>
        <p:spPr>
          <a:xfrm>
            <a:off x="4427984" y="3789040"/>
            <a:ext cx="201622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14783-42F1-45CC-9674-7515D07E1494}"/>
              </a:ext>
            </a:extLst>
          </p:cNvPr>
          <p:cNvSpPr/>
          <p:nvPr/>
        </p:nvSpPr>
        <p:spPr>
          <a:xfrm>
            <a:off x="2987824" y="1340768"/>
            <a:ext cx="4176464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Flèche : droite rayée 13">
            <a:extLst>
              <a:ext uri="{FF2B5EF4-FFF2-40B4-BE49-F238E27FC236}">
                <a16:creationId xmlns:a16="http://schemas.microsoft.com/office/drawing/2014/main" id="{099C73AD-92B1-4F32-88C7-EBAF633CB2B8}"/>
              </a:ext>
            </a:extLst>
          </p:cNvPr>
          <p:cNvSpPr/>
          <p:nvPr/>
        </p:nvSpPr>
        <p:spPr>
          <a:xfrm rot="5400000">
            <a:off x="4644008" y="2636912"/>
            <a:ext cx="1368152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/>
              <a:t>Bactéries</a:t>
            </a:r>
          </a:p>
        </p:txBody>
      </p:sp>
      <p:sp>
        <p:nvSpPr>
          <p:cNvPr id="15" name="Flèche : droite rayée 14">
            <a:extLst>
              <a:ext uri="{FF2B5EF4-FFF2-40B4-BE49-F238E27FC236}">
                <a16:creationId xmlns:a16="http://schemas.microsoft.com/office/drawing/2014/main" id="{AB9711A0-A700-4A29-AFA3-524D1F32EFE6}"/>
              </a:ext>
            </a:extLst>
          </p:cNvPr>
          <p:cNvSpPr/>
          <p:nvPr/>
        </p:nvSpPr>
        <p:spPr>
          <a:xfrm rot="8174334">
            <a:off x="3886651" y="4949842"/>
            <a:ext cx="1363311" cy="2213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 : droite rayée 15">
            <a:extLst>
              <a:ext uri="{FF2B5EF4-FFF2-40B4-BE49-F238E27FC236}">
                <a16:creationId xmlns:a16="http://schemas.microsoft.com/office/drawing/2014/main" id="{BDAA5334-FD38-43AE-B561-5772642036C0}"/>
              </a:ext>
            </a:extLst>
          </p:cNvPr>
          <p:cNvSpPr/>
          <p:nvPr/>
        </p:nvSpPr>
        <p:spPr>
          <a:xfrm rot="1884501">
            <a:off x="5473210" y="4847245"/>
            <a:ext cx="1368152" cy="2507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126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256584"/>
          </a:xfrm>
        </p:spPr>
        <p:txBody>
          <a:bodyPr>
            <a:normAutofit/>
          </a:bodyPr>
          <a:lstStyle/>
          <a:p>
            <a:pPr algn="ctr"/>
            <a:r>
              <a:rPr lang="fr-CH" b="1" dirty="0"/>
              <a:t>2. Un champignon se nettoie sur place. Les déchets seront un engrais pour les prochaines récoltes.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6688D91-6E0A-4F76-8032-3C1E30D82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6166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fr-CH" b="1" dirty="0"/>
          </a:p>
          <a:p>
            <a:pPr algn="ctr"/>
            <a:r>
              <a:rPr lang="fr-CH" b="1" dirty="0"/>
              <a:t>3. Un champignon ne se transporte jamais dans un sac en plastique. Privilégiez les sacs en papier ou tissu mieux un panier!</a:t>
            </a:r>
          </a:p>
          <a:p>
            <a:pPr algn="ctr"/>
            <a:endParaRPr lang="fr-CH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587207-1DFC-47BF-86F0-C96B97279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2852936"/>
            <a:ext cx="4003645" cy="33123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17889E0-FB25-4B3D-B088-B5BB132A3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5580112" cy="37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184576"/>
          </a:xfrm>
        </p:spPr>
        <p:txBody>
          <a:bodyPr>
            <a:normAutofit/>
          </a:bodyPr>
          <a:lstStyle/>
          <a:p>
            <a:pPr algn="ctr"/>
            <a:r>
              <a:rPr lang="fr-CH" b="1" dirty="0"/>
              <a:t>4. Si vous n’êtes pas certain de connaître le champignon, placez-le à part des autres et faites-le contrôler par un expert !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B213C6-A499-477B-9A53-C6015C20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6410573" cy="381642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Vrai-Faux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10 conseils à se rappeler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Règles à retenir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Mes 2 Conclusions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Pause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427379" cy="1008112"/>
          </a:xfrm>
        </p:spPr>
        <p:txBody>
          <a:bodyPr/>
          <a:lstStyle/>
          <a:p>
            <a:r>
              <a:rPr lang="fr-CH" sz="4000" dirty="0"/>
              <a:t>Présentation de l’exposé 1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0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280920" cy="5184576"/>
          </a:xfrm>
        </p:spPr>
        <p:txBody>
          <a:bodyPr>
            <a:normAutofit/>
          </a:bodyPr>
          <a:lstStyle/>
          <a:p>
            <a:pPr algn="ctr"/>
            <a:r>
              <a:rPr lang="fr-CH" b="1" dirty="0"/>
              <a:t>5. Au moindre doute, faites contrôler toute votre récolte par un spécialiste !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0A1448-DB6A-4236-8516-A277D8333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2448272" cy="24482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C0DA73-2070-43CD-81F1-5724CF7F82D4}"/>
              </a:ext>
            </a:extLst>
          </p:cNvPr>
          <p:cNvSpPr txBox="1"/>
          <p:nvPr/>
        </p:nvSpPr>
        <p:spPr>
          <a:xfrm>
            <a:off x="4644008" y="2780928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hlinkClick r:id="rId4"/>
              </a:rPr>
              <a:t>www.champi-net.ch</a:t>
            </a:r>
            <a:endParaRPr lang="fr-CH" dirty="0"/>
          </a:p>
          <a:p>
            <a:endParaRPr lang="fr-CH" dirty="0"/>
          </a:p>
          <a:p>
            <a:r>
              <a:rPr lang="fr-CH" dirty="0">
                <a:hlinkClick r:id="rId5"/>
              </a:rPr>
              <a:t>www.vapko.ch</a:t>
            </a:r>
            <a:endParaRPr lang="fr-CH" dirty="0"/>
          </a:p>
          <a:p>
            <a:endParaRPr lang="fr-CH" dirty="0"/>
          </a:p>
          <a:p>
            <a:r>
              <a:rPr lang="fr-CH" dirty="0"/>
              <a:t>Tous les postes de Police</a:t>
            </a:r>
          </a:p>
          <a:p>
            <a:endParaRPr lang="fr-CH" dirty="0"/>
          </a:p>
          <a:p>
            <a:r>
              <a:rPr lang="fr-CH" dirty="0"/>
              <a:t>Pharmacies</a:t>
            </a:r>
          </a:p>
          <a:p>
            <a:endParaRPr lang="fr-CH" dirty="0"/>
          </a:p>
          <a:p>
            <a:r>
              <a:rPr lang="fr-CH" dirty="0"/>
              <a:t>144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981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616624"/>
          </a:xfrm>
        </p:spPr>
        <p:txBody>
          <a:bodyPr>
            <a:normAutofit/>
          </a:bodyPr>
          <a:lstStyle/>
          <a:p>
            <a:endParaRPr lang="fr-CH" b="1" dirty="0"/>
          </a:p>
          <a:p>
            <a:pPr algn="ctr"/>
            <a:r>
              <a:rPr lang="fr-CH" b="1" dirty="0"/>
              <a:t>6. Attention à la pollution ! Les champignons ramassés au bord des routes contiennent plus de métaux que les autres.</a:t>
            </a:r>
          </a:p>
          <a:p>
            <a:pPr algn="ctr"/>
            <a:endParaRPr lang="fr-CH" b="1" dirty="0"/>
          </a:p>
          <a:p>
            <a:pPr algn="ctr"/>
            <a:endParaRPr lang="fr-CH" b="1" dirty="0"/>
          </a:p>
          <a:p>
            <a:pPr algn="ctr"/>
            <a:endParaRPr lang="fr-CH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B2338A-D600-49B2-AAB1-748F4B1F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93167"/>
            <a:ext cx="3042758" cy="42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616624"/>
          </a:xfrm>
        </p:spPr>
        <p:txBody>
          <a:bodyPr>
            <a:normAutofit/>
          </a:bodyPr>
          <a:lstStyle/>
          <a:p>
            <a:endParaRPr lang="fr-CH" b="1" dirty="0"/>
          </a:p>
          <a:p>
            <a:pPr algn="ctr"/>
            <a:r>
              <a:rPr lang="fr-CH" b="1" dirty="0"/>
              <a:t>7. Ramassez ce dont vous avez besoin ! Pensez aux autres !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263219-CD54-4DFE-97CF-76AAD4134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544428" cy="42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616624"/>
          </a:xfrm>
        </p:spPr>
        <p:txBody>
          <a:bodyPr>
            <a:normAutofit/>
          </a:bodyPr>
          <a:lstStyle/>
          <a:p>
            <a:endParaRPr lang="fr-CH" b="1" dirty="0"/>
          </a:p>
          <a:p>
            <a:pPr algn="ctr"/>
            <a:r>
              <a:rPr lang="fr-CH" b="1" dirty="0"/>
              <a:t>8. Ne ramassez pas les jeunes pousses ! Ils garantissent la prochaine récolte.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A57F00-4316-47BA-8BDA-2A68105AF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600400" cy="24482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76A895-9C88-4BFD-983D-BCFC9263F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564904"/>
            <a:ext cx="3312368" cy="24810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58DA6C-328C-45B0-A95E-3AFA88CC0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616624"/>
          </a:xfrm>
        </p:spPr>
        <p:txBody>
          <a:bodyPr>
            <a:normAutofit/>
          </a:bodyPr>
          <a:lstStyle/>
          <a:p>
            <a:pPr algn="ctr"/>
            <a:endParaRPr lang="fr-CH" b="1" dirty="0"/>
          </a:p>
          <a:p>
            <a:pPr algn="ctr"/>
            <a:r>
              <a:rPr lang="fr-CH" b="1" dirty="0"/>
              <a:t>9. Ce que vous ne mangez pas, laissez-le sur place sans marcher dessus ! Ce ne sont pas des ballons de foot…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336704" cy="864096"/>
          </a:xfrm>
        </p:spPr>
        <p:txBody>
          <a:bodyPr/>
          <a:lstStyle/>
          <a:p>
            <a:r>
              <a:rPr lang="fr-CH" sz="4000" dirty="0"/>
              <a:t>3.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10C225-F32B-4BE2-B717-BA89B45B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92896"/>
            <a:ext cx="5832648" cy="39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912768" cy="864096"/>
          </a:xfrm>
        </p:spPr>
        <p:txBody>
          <a:bodyPr/>
          <a:lstStyle/>
          <a:p>
            <a:r>
              <a:rPr lang="fr-CH" sz="4000" dirty="0"/>
              <a:t>3.  10 conseils sympas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5616624"/>
          </a:xfrm>
        </p:spPr>
        <p:txBody>
          <a:bodyPr>
            <a:normAutofit/>
          </a:bodyPr>
          <a:lstStyle/>
          <a:p>
            <a:endParaRPr lang="fr-CH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CH" sz="3200" b="1" dirty="0"/>
              <a:t>10. En allant en forêt, parquez vos véhicules aux endroits prévus à cet effet et respectez la tranquillité des animaux !</a:t>
            </a:r>
          </a:p>
          <a:p>
            <a:endParaRPr lang="fr-CH" sz="3200" b="1" dirty="0"/>
          </a:p>
          <a:p>
            <a:pPr algn="ctr"/>
            <a:r>
              <a:rPr lang="fr-CH" sz="4400" b="1" i="1" dirty="0">
                <a:solidFill>
                  <a:srgbClr val="FF0000"/>
                </a:solidFill>
              </a:rPr>
              <a:t>Respectez la nature, elle vous en sera reconnaissante !</a:t>
            </a:r>
            <a:endParaRPr lang="fr-CH" sz="5400" b="1" i="1" dirty="0">
              <a:solidFill>
                <a:srgbClr val="FF000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D014862-6459-42B0-83EB-BD753F5D2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5" y="-5433"/>
            <a:ext cx="8424936" cy="6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3588" y="1268760"/>
            <a:ext cx="7598705" cy="525658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Il est impératif de se rappeler que, dans le doute, abstiens-toi ! Un champignon comestible à son sosie toxique </a:t>
            </a:r>
          </a:p>
          <a:p>
            <a:r>
              <a:rPr lang="fr-CH" dirty="0"/>
              <a:t>     (Martigny 2007, Famille La Combe 2014).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Si on ne sait pas où contrôler les récoltes, les pharmacies et la police ont les numéros de téléphone des experts en champignons.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Un contrôle est gratuit.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Les numéros à se rappeler:</a:t>
            </a:r>
          </a:p>
          <a:p>
            <a:r>
              <a:rPr lang="fr-CH" dirty="0"/>
              <a:t>	145 centre Suisse de Toxicologie à Zurich</a:t>
            </a:r>
          </a:p>
          <a:p>
            <a:r>
              <a:rPr lang="fr-CH" dirty="0"/>
              <a:t>	144 ambulances</a:t>
            </a:r>
          </a:p>
          <a:p>
            <a:r>
              <a:rPr lang="fr-CH" dirty="0"/>
              <a:t>	112 numéro européen d’appel d’urgence</a:t>
            </a:r>
          </a:p>
          <a:p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Liste champi-net.ch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5976664" cy="864096"/>
          </a:xfrm>
        </p:spPr>
        <p:txBody>
          <a:bodyPr/>
          <a:lstStyle/>
          <a:p>
            <a:r>
              <a:rPr lang="fr-CH" sz="4000" dirty="0"/>
              <a:t>4. Règles à retenir: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9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3588" y="1268760"/>
            <a:ext cx="7598705" cy="52565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Méfiez-vous de tous les champignons blancs et bruns car ce sont dans ces groupes que l’on trouve les plus toxiques et mortels.</a:t>
            </a:r>
          </a:p>
          <a:p>
            <a:endParaRPr lang="fr-CH" sz="4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Ce n’est pas parce qu’une limace mange une A. phalloïdes, que ce champignons est comestible. Le système digestif de certains animaux est différent de l’humain.</a:t>
            </a:r>
          </a:p>
          <a:p>
            <a:endParaRPr lang="fr-CH" dirty="0"/>
          </a:p>
          <a:p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5760640" cy="864096"/>
          </a:xfrm>
        </p:spPr>
        <p:txBody>
          <a:bodyPr/>
          <a:lstStyle/>
          <a:p>
            <a:r>
              <a:rPr lang="fr-CH" sz="4000" dirty="0"/>
              <a:t>5. Mes 2 Conclusions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35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H" dirty="0"/>
              <a:t>Pause 10’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229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140968"/>
            <a:ext cx="6400800" cy="2808312"/>
          </a:xfrm>
        </p:spPr>
        <p:txBody>
          <a:bodyPr>
            <a:normAutofit/>
          </a:bodyPr>
          <a:lstStyle/>
          <a:p>
            <a:r>
              <a:rPr lang="fr-CH" dirty="0"/>
              <a:t>Monde merveilleux, ...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               … mais complexe !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772400" cy="1224136"/>
          </a:xfrm>
        </p:spPr>
        <p:txBody>
          <a:bodyPr/>
          <a:lstStyle/>
          <a:p>
            <a:pPr algn="ctr"/>
            <a:r>
              <a:rPr lang="fr-CH" dirty="0"/>
              <a:t>Champignons</a:t>
            </a:r>
            <a:br>
              <a:rPr lang="fr-CH" dirty="0"/>
            </a:br>
            <a:r>
              <a:rPr lang="fr-CH" dirty="0"/>
              <a:t>Genres et classes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60"/>
            <a:ext cx="38655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6410573" cy="38164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Les sens : à quoi nous servent-ils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Comment détermine-t-on un champignon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Dangers et confusions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Mes conclusions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Questions?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427379" cy="1008112"/>
          </a:xfrm>
        </p:spPr>
        <p:txBody>
          <a:bodyPr/>
          <a:lstStyle/>
          <a:p>
            <a:r>
              <a:rPr lang="fr-CH" sz="4000" dirty="0"/>
              <a:t>Présentation de l’exposé 2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7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6410573" cy="381642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Les sens : à quoi nous servent-ils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Comment détermine-t-on un champignon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Dangers et confusions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Mes conclusions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/>
              <a:t>Questions?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427379" cy="1008112"/>
          </a:xfrm>
        </p:spPr>
        <p:txBody>
          <a:bodyPr/>
          <a:lstStyle/>
          <a:p>
            <a:r>
              <a:rPr lang="fr-CH" sz="4000" dirty="0"/>
              <a:t>0. Présentation de l’exposé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490693" cy="439248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Il faut savoir qu’il existe plus de 10’000 genres différents, sous toutes ces formes.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En ne considérant que la famille des Cortinaires, à elle seule, elle totalise environs 2’500 espèces différentes.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Des champignons, il en existe de toutes les couleurs, de toutes les formes et de tous le goûts.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Quand on dit mycologue, on parle d’une personne qui étudie les champignons ; alors qu’un mycophage, c’est celui qui les mange. Toutefois, rien n’empêche d’être les deux 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 err="1"/>
              <a:t>Mycophobes</a:t>
            </a:r>
            <a:r>
              <a:rPr lang="fr-CH" dirty="0"/>
              <a:t>…..ben y en a pas chez nous.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31913" y="620713"/>
            <a:ext cx="7632700" cy="863600"/>
          </a:xfrm>
        </p:spPr>
        <p:txBody>
          <a:bodyPr/>
          <a:lstStyle/>
          <a:p>
            <a:pPr algn="ctr"/>
            <a:r>
              <a:rPr lang="fr-CH" sz="4400" dirty="0"/>
              <a:t>0.1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855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992888" cy="489654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Lorsque l’on parle de genre, espèce et sous-espèce, il faut imaginer que l’on évoque une voiture: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On parle de genre : marque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On parle d’espèce : type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On parle de sous-espèce : cylindrée par ex.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Mais toujours en latin !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7" y="188640"/>
            <a:ext cx="6408712" cy="864096"/>
          </a:xfrm>
        </p:spPr>
        <p:txBody>
          <a:bodyPr/>
          <a:lstStyle/>
          <a:p>
            <a:pPr algn="ctr"/>
            <a:r>
              <a:rPr lang="fr-CH" sz="4400" dirty="0"/>
              <a:t>1. Introduction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8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992888" cy="532859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Lorsque l’on parle de </a:t>
            </a:r>
            <a:r>
              <a:rPr lang="fr-CH" b="1" u="sng" dirty="0">
                <a:solidFill>
                  <a:srgbClr val="FF0000"/>
                </a:solidFill>
              </a:rPr>
              <a:t>genre</a:t>
            </a:r>
            <a:r>
              <a:rPr lang="fr-CH" dirty="0"/>
              <a:t>, on peut comparer ou imaginer que l’on évoque une voiture: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Genre: </a:t>
            </a:r>
          </a:p>
          <a:p>
            <a:r>
              <a:rPr lang="fr-CH" dirty="0"/>
              <a:t>	Amanita….</a:t>
            </a:r>
          </a:p>
          <a:p>
            <a:r>
              <a:rPr lang="fr-CH" dirty="0"/>
              <a:t>	Boletus….</a:t>
            </a:r>
          </a:p>
          <a:p>
            <a:r>
              <a:rPr lang="fr-CH" dirty="0"/>
              <a:t>	Inocybe….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Donc on parle de </a:t>
            </a:r>
          </a:p>
          <a:p>
            <a:r>
              <a:rPr lang="fr-CH" dirty="0"/>
              <a:t>	Fiat…..</a:t>
            </a:r>
          </a:p>
          <a:p>
            <a:r>
              <a:rPr lang="fr-CH" dirty="0"/>
              <a:t>	Renault…..</a:t>
            </a:r>
          </a:p>
          <a:p>
            <a:r>
              <a:rPr lang="fr-CH" dirty="0"/>
              <a:t>	Nissan</a:t>
            </a:r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7" y="188640"/>
            <a:ext cx="6408712" cy="864096"/>
          </a:xfrm>
        </p:spPr>
        <p:txBody>
          <a:bodyPr/>
          <a:lstStyle/>
          <a:p>
            <a:pPr algn="ctr"/>
            <a:r>
              <a:rPr lang="fr-CH" sz="4400" dirty="0"/>
              <a:t>1.1 Introduction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0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992888" cy="48965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Lorsque l’on parle </a:t>
            </a:r>
            <a:r>
              <a:rPr lang="fr-CH" b="1" u="sng" dirty="0">
                <a:solidFill>
                  <a:srgbClr val="FF0000"/>
                </a:solidFill>
              </a:rPr>
              <a:t>d’espèce</a:t>
            </a:r>
            <a:r>
              <a:rPr lang="fr-CH" dirty="0"/>
              <a:t> il faut imaginer que l’on évoque le type de la voiture: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Espèce: </a:t>
            </a:r>
          </a:p>
          <a:p>
            <a:r>
              <a:rPr lang="fr-CH" dirty="0"/>
              <a:t>	Amanita </a:t>
            </a:r>
            <a:r>
              <a:rPr lang="fr-CH" dirty="0" err="1"/>
              <a:t>rubesens</a:t>
            </a:r>
            <a:r>
              <a:rPr lang="fr-CH" dirty="0"/>
              <a:t>….</a:t>
            </a:r>
          </a:p>
          <a:p>
            <a:r>
              <a:rPr lang="fr-CH" dirty="0"/>
              <a:t>	Boletus </a:t>
            </a:r>
            <a:r>
              <a:rPr lang="fr-CH" dirty="0" err="1"/>
              <a:t>luridus</a:t>
            </a:r>
            <a:r>
              <a:rPr lang="fr-CH" dirty="0"/>
              <a:t>…..</a:t>
            </a:r>
          </a:p>
          <a:p>
            <a:r>
              <a:rPr lang="fr-CH" dirty="0"/>
              <a:t>	Inocybe </a:t>
            </a:r>
            <a:r>
              <a:rPr lang="fr-CH" dirty="0" err="1"/>
              <a:t>geophylla</a:t>
            </a: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Pour nos voitures: </a:t>
            </a:r>
          </a:p>
          <a:p>
            <a:r>
              <a:rPr lang="fr-CH" dirty="0"/>
              <a:t>	Fiat </a:t>
            </a:r>
            <a:r>
              <a:rPr lang="fr-CH" dirty="0" err="1"/>
              <a:t>marea</a:t>
            </a:r>
            <a:r>
              <a:rPr lang="fr-CH" dirty="0"/>
              <a:t>…..</a:t>
            </a:r>
          </a:p>
          <a:p>
            <a:r>
              <a:rPr lang="fr-CH" dirty="0"/>
              <a:t>	Renault laguna…..</a:t>
            </a:r>
          </a:p>
          <a:p>
            <a:r>
              <a:rPr lang="fr-CH" dirty="0"/>
              <a:t>	Nissan note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7" y="188640"/>
            <a:ext cx="6408712" cy="864096"/>
          </a:xfrm>
        </p:spPr>
        <p:txBody>
          <a:bodyPr/>
          <a:lstStyle/>
          <a:p>
            <a:pPr algn="ctr"/>
            <a:r>
              <a:rPr lang="fr-CH" sz="4400" dirty="0"/>
              <a:t>1.2 Introduction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2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992888" cy="51845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Lorsque l’on parle de </a:t>
            </a:r>
            <a:r>
              <a:rPr lang="fr-CH" b="1" u="sng" dirty="0">
                <a:solidFill>
                  <a:srgbClr val="FF0000"/>
                </a:solidFill>
              </a:rPr>
              <a:t>sous-espèce</a:t>
            </a:r>
            <a:r>
              <a:rPr lang="fr-CH" dirty="0"/>
              <a:t>, il faut imaginer que l’on évoque d’une spécialité, de la cylindrée de la voiture: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Sous-espèce: </a:t>
            </a:r>
          </a:p>
          <a:p>
            <a:r>
              <a:rPr lang="fr-CH" dirty="0"/>
              <a:t>	Amanita </a:t>
            </a:r>
            <a:r>
              <a:rPr lang="fr-CH" dirty="0" err="1"/>
              <a:t>rubesens</a:t>
            </a:r>
            <a:r>
              <a:rPr lang="fr-CH" dirty="0"/>
              <a:t> var. </a:t>
            </a:r>
            <a:r>
              <a:rPr lang="fr-CH" dirty="0" err="1"/>
              <a:t>annulosulphurea</a:t>
            </a:r>
            <a:r>
              <a:rPr lang="fr-CH" dirty="0"/>
              <a:t>….</a:t>
            </a:r>
          </a:p>
          <a:p>
            <a:r>
              <a:rPr lang="fr-CH" dirty="0"/>
              <a:t>	Boletus </a:t>
            </a:r>
            <a:r>
              <a:rPr lang="fr-CH" dirty="0" err="1"/>
              <a:t>luridus</a:t>
            </a:r>
            <a:r>
              <a:rPr lang="fr-CH" dirty="0"/>
              <a:t> var. </a:t>
            </a:r>
            <a:r>
              <a:rPr lang="fr-CH" dirty="0" err="1"/>
              <a:t>queletiiformis</a:t>
            </a:r>
            <a:r>
              <a:rPr lang="fr-CH" dirty="0"/>
              <a:t>…..</a:t>
            </a:r>
          </a:p>
          <a:p>
            <a:r>
              <a:rPr lang="fr-CH" dirty="0"/>
              <a:t>	Inocybe </a:t>
            </a:r>
            <a:r>
              <a:rPr lang="fr-CH" dirty="0" err="1"/>
              <a:t>geophylla</a:t>
            </a:r>
            <a:r>
              <a:rPr lang="fr-CH" dirty="0"/>
              <a:t> var. </a:t>
            </a:r>
            <a:r>
              <a:rPr lang="fr-CH" dirty="0" err="1"/>
              <a:t>lillacea</a:t>
            </a:r>
            <a:endParaRPr lang="fr-CH" dirty="0"/>
          </a:p>
          <a:p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Pour nos voitures: </a:t>
            </a:r>
          </a:p>
          <a:p>
            <a:r>
              <a:rPr lang="fr-CH" dirty="0"/>
              <a:t>	Fiat </a:t>
            </a:r>
            <a:r>
              <a:rPr lang="fr-CH" dirty="0" err="1"/>
              <a:t>marea</a:t>
            </a:r>
            <a:r>
              <a:rPr lang="fr-CH" dirty="0"/>
              <a:t> 2.0 week-end…..</a:t>
            </a:r>
          </a:p>
          <a:p>
            <a:r>
              <a:rPr lang="fr-CH" dirty="0"/>
              <a:t>	Renault laguna 2.4 </a:t>
            </a:r>
            <a:r>
              <a:rPr lang="fr-CH" dirty="0" err="1"/>
              <a:t>lt</a:t>
            </a:r>
            <a:r>
              <a:rPr lang="fr-CH" dirty="0"/>
              <a:t> break …..</a:t>
            </a:r>
          </a:p>
          <a:p>
            <a:r>
              <a:rPr lang="fr-CH" dirty="0"/>
              <a:t>	Nissan note 1.6lt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Mais toujours en latin !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7" y="188640"/>
            <a:ext cx="6408712" cy="864096"/>
          </a:xfrm>
        </p:spPr>
        <p:txBody>
          <a:bodyPr/>
          <a:lstStyle/>
          <a:p>
            <a:pPr algn="ctr"/>
            <a:r>
              <a:rPr lang="fr-CH" sz="4400" dirty="0"/>
              <a:t>1.3 Introduction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632848" cy="3672408"/>
          </a:xfrm>
        </p:spPr>
        <p:txBody>
          <a:bodyPr/>
          <a:lstStyle/>
          <a:p>
            <a:r>
              <a:rPr lang="fr-CH" sz="3200" dirty="0"/>
              <a:t>2. A quoi nous servent les 5 sens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49EB588-F030-4487-B6E5-7312FAC97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484784"/>
            <a:ext cx="658126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130653" cy="4896544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CH" sz="7200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8000" b="1" u="sng" dirty="0">
                <a:solidFill>
                  <a:srgbClr val="FF0000"/>
                </a:solidFill>
              </a:rPr>
              <a:t>La vue </a:t>
            </a:r>
            <a:r>
              <a:rPr lang="fr-CH" sz="8000" u="sng" dirty="0">
                <a:solidFill>
                  <a:srgbClr val="FF0000"/>
                </a:solidFill>
              </a:rPr>
              <a:t>:</a:t>
            </a:r>
            <a:r>
              <a:rPr lang="fr-CH" sz="8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8000" dirty="0"/>
          </a:p>
          <a:p>
            <a:r>
              <a:rPr lang="fr-CH" sz="8000" dirty="0"/>
              <a:t>	à les reconnaître </a:t>
            </a:r>
          </a:p>
          <a:p>
            <a:r>
              <a:rPr lang="fr-CH" sz="8000" dirty="0"/>
              <a:t>	La couleur, la forme, l’insertion des lames nous 	dirigent avec certitude vers le bon genre.</a:t>
            </a:r>
          </a:p>
          <a:p>
            <a:endParaRPr lang="fr-CH" sz="8000" dirty="0"/>
          </a:p>
          <a:p>
            <a:endParaRPr lang="fr-CH" sz="8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8000" b="1" u="sng" dirty="0">
                <a:solidFill>
                  <a:srgbClr val="FF0000"/>
                </a:solidFill>
              </a:rPr>
              <a:t>Le goût </a:t>
            </a:r>
            <a:r>
              <a:rPr lang="fr-CH" sz="8000" u="sng" dirty="0">
                <a:solidFill>
                  <a:srgbClr val="FF0000"/>
                </a:solidFill>
              </a:rPr>
              <a:t>:</a:t>
            </a:r>
            <a:r>
              <a:rPr lang="fr-CH" sz="8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8000" dirty="0"/>
          </a:p>
          <a:p>
            <a:r>
              <a:rPr lang="fr-CH" sz="8000" dirty="0"/>
              <a:t>	à les identifier</a:t>
            </a:r>
          </a:p>
          <a:p>
            <a:r>
              <a:rPr lang="fr-CH" sz="8000" dirty="0"/>
              <a:t>	Le goût de farine, de caoutchouc, l’amertume, etc. 	nous certifie qu’il s’agit bien du champignon 	identifié.</a:t>
            </a:r>
          </a:p>
          <a:p>
            <a:endParaRPr lang="fr-CH" sz="8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8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8000" dirty="0"/>
          </a:p>
          <a:p>
            <a:r>
              <a:rPr lang="fr-CH" sz="8000" dirty="0"/>
              <a:t>  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632848" cy="864096"/>
          </a:xfrm>
        </p:spPr>
        <p:txBody>
          <a:bodyPr/>
          <a:lstStyle/>
          <a:p>
            <a:r>
              <a:rPr lang="fr-CH" sz="3200" dirty="0"/>
              <a:t>2.1 A quoi nous servent les 5 sens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60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632848" cy="864096"/>
          </a:xfrm>
        </p:spPr>
        <p:txBody>
          <a:bodyPr/>
          <a:lstStyle/>
          <a:p>
            <a:r>
              <a:rPr lang="fr-CH" sz="3200" dirty="0"/>
              <a:t>2.2 A quoi nous servent les 5 sens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14D1FAE5-C260-4358-AC2B-9A56DFE491C9}"/>
              </a:ext>
            </a:extLst>
          </p:cNvPr>
          <p:cNvSpPr txBox="1">
            <a:spLocks/>
          </p:cNvSpPr>
          <p:nvPr/>
        </p:nvSpPr>
        <p:spPr>
          <a:xfrm>
            <a:off x="859800" y="1412776"/>
            <a:ext cx="7130653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fr-CH" dirty="0"/>
          </a:p>
          <a:p>
            <a:r>
              <a:rPr lang="fr-CH" dirty="0"/>
              <a:t> 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485047-B385-4D47-9E95-85AA21D835BE}"/>
              </a:ext>
            </a:extLst>
          </p:cNvPr>
          <p:cNvSpPr/>
          <p:nvPr/>
        </p:nvSpPr>
        <p:spPr>
          <a:xfrm>
            <a:off x="1331640" y="1628800"/>
            <a:ext cx="67687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u="sng" dirty="0">
                <a:solidFill>
                  <a:srgbClr val="FF0000"/>
                </a:solidFill>
              </a:rPr>
              <a:t>L’odorat :</a:t>
            </a:r>
            <a:r>
              <a:rPr lang="fr-CH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fr-CH" sz="2000" b="1" dirty="0">
                <a:solidFill>
                  <a:srgbClr val="FF0000"/>
                </a:solidFill>
              </a:rPr>
              <a:t>	</a:t>
            </a:r>
            <a:r>
              <a:rPr lang="fr-CH" sz="2000" dirty="0"/>
              <a:t>identification caractéristique par l’odeur</a:t>
            </a:r>
          </a:p>
          <a:p>
            <a:r>
              <a:rPr lang="fr-CH" sz="2000" dirty="0"/>
              <a:t>	Odeur de chocolat, cacao, mandarine, noix de 	coco, javel, chlore, etc.</a:t>
            </a:r>
          </a:p>
          <a:p>
            <a:endParaRPr lang="fr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u="sng" dirty="0">
                <a:solidFill>
                  <a:srgbClr val="FF0000"/>
                </a:solidFill>
              </a:rPr>
              <a:t>L’ouïe </a:t>
            </a:r>
            <a:r>
              <a:rPr lang="fr-CH" sz="2000" u="sng" dirty="0">
                <a:solidFill>
                  <a:srgbClr val="FF0000"/>
                </a:solidFill>
              </a:rPr>
              <a:t>:</a:t>
            </a:r>
            <a:r>
              <a:rPr lang="fr-CH" sz="2000" dirty="0"/>
              <a:t> </a:t>
            </a:r>
          </a:p>
          <a:p>
            <a:r>
              <a:rPr lang="fr-CH" sz="2000" dirty="0"/>
              <a:t>	utilisée pour certains types de champignons </a:t>
            </a:r>
          </a:p>
          <a:p>
            <a:r>
              <a:rPr lang="fr-CH" sz="2000" dirty="0"/>
              <a:t>	Russule (chaire cassante), </a:t>
            </a:r>
            <a:r>
              <a:rPr lang="fr-CH" sz="2000" dirty="0" err="1"/>
              <a:t>lyophyllum</a:t>
            </a:r>
            <a:r>
              <a:rPr lang="fr-CH" sz="2000" dirty="0"/>
              <a:t> (chapeau 	cassant)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u="sng" dirty="0">
                <a:solidFill>
                  <a:srgbClr val="FF0000"/>
                </a:solidFill>
              </a:rPr>
              <a:t>Le toucher :</a:t>
            </a:r>
            <a:r>
              <a:rPr lang="fr-CH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fr-CH" sz="2000" b="1" dirty="0">
                <a:solidFill>
                  <a:srgbClr val="FF0000"/>
                </a:solidFill>
              </a:rPr>
              <a:t>	</a:t>
            </a:r>
            <a:r>
              <a:rPr lang="fr-CH" sz="2000" dirty="0"/>
              <a:t>propre à certaines espèces </a:t>
            </a:r>
            <a:r>
              <a:rPr lang="fr-CH" sz="2000" dirty="0" err="1"/>
              <a:t>Russula</a:t>
            </a:r>
            <a:r>
              <a:rPr lang="fr-CH" sz="2000" dirty="0"/>
              <a:t> </a:t>
            </a:r>
            <a:r>
              <a:rPr lang="fr-CH" sz="2000" dirty="0" err="1"/>
              <a:t>cyanoxantha</a:t>
            </a:r>
            <a:r>
              <a:rPr lang="fr-CH" sz="2000" dirty="0"/>
              <a:t> 	(russule charbonnière), dont les lames sont 	grasses comme du lard</a:t>
            </a:r>
          </a:p>
          <a:p>
            <a:endParaRPr lang="fr-CH" sz="2000" dirty="0"/>
          </a:p>
          <a:p>
            <a:endParaRPr lang="fr-CH" sz="2000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743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5747" y="2268084"/>
            <a:ext cx="3420379" cy="38252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800" dirty="0"/>
              <a:t>Son aspect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800" dirty="0"/>
              <a:t>Les lames (agarciales)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800" dirty="0"/>
              <a:t>Tubes (boletales)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800" dirty="0"/>
              <a:t>L’insertion des lames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800" dirty="0"/>
              <a:t>L’odeur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800" dirty="0"/>
              <a:t>Le goût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8388424" cy="864096"/>
          </a:xfrm>
        </p:spPr>
        <p:txBody>
          <a:bodyPr/>
          <a:lstStyle/>
          <a:p>
            <a:r>
              <a:rPr lang="fr-CH" sz="2800" dirty="0"/>
              <a:t>3. Comment on détermine un champignon?</a:t>
            </a:r>
            <a:br>
              <a:rPr lang="fr-CH" sz="2800" dirty="0"/>
            </a:br>
            <a:endParaRPr lang="fr-CH" sz="2800" dirty="0"/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037644" cy="35283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7" y="2060848"/>
            <a:ext cx="406000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490693" cy="45365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Depuis la nuit des temps, l’homme a cru au «on-dit» «il faut que» «y a cas»…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Je précise que le «y a cas est le frère de t’as cas et y a cas que»….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Des champignons, il en existe de toutes les couleurs, de toutes les formes et de tous le goûts.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Les remèdes de Grands-Mères et autres </a:t>
            </a:r>
            <a:r>
              <a:rPr lang="fr-CH" dirty="0" err="1"/>
              <a:t>Druideries</a:t>
            </a:r>
            <a:r>
              <a:rPr lang="fr-CH" dirty="0"/>
              <a:t> en herbes…..il faut s’en méfier.</a:t>
            </a:r>
          </a:p>
          <a:p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Seule, la science est juste.</a:t>
            </a:r>
          </a:p>
          <a:p>
            <a:endParaRPr lang="fr-CH" dirty="0"/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31913" y="620713"/>
            <a:ext cx="7632700" cy="863600"/>
          </a:xfrm>
        </p:spPr>
        <p:txBody>
          <a:bodyPr/>
          <a:lstStyle/>
          <a:p>
            <a:pPr algn="ctr"/>
            <a:r>
              <a:rPr lang="fr-CH" sz="4400" dirty="0"/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7030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3059" y="1628800"/>
            <a:ext cx="7721389" cy="4824536"/>
          </a:xfrm>
        </p:spPr>
        <p:txBody>
          <a:bodyPr>
            <a:normAutofit fontScale="70000" lnSpcReduction="20000"/>
          </a:bodyPr>
          <a:lstStyle/>
          <a:p>
            <a:endParaRPr lang="fr-CH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4000" dirty="0"/>
              <a:t>Livres et classeurs de 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4000" dirty="0"/>
              <a:t>Clés de détermination</a:t>
            </a:r>
          </a:p>
          <a:p>
            <a:endParaRPr lang="fr-CH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4000" dirty="0"/>
              <a:t>Microscope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4000" dirty="0"/>
              <a:t>Mais surtout…..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40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fr-CH" sz="4000" dirty="0"/>
              <a:t>    </a:t>
            </a:r>
            <a:r>
              <a:rPr lang="fr-CH" sz="4000" b="1" dirty="0">
                <a:solidFill>
                  <a:srgbClr val="FF0000"/>
                </a:solidFill>
              </a:rPr>
              <a:t>l’expérience des anciens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sz="4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632848" cy="864096"/>
          </a:xfrm>
        </p:spPr>
        <p:txBody>
          <a:bodyPr/>
          <a:lstStyle/>
          <a:p>
            <a:r>
              <a:rPr lang="fr-CH" sz="3200" dirty="0"/>
              <a:t>4. Qu’avons-nous comme aide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0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528392" cy="468051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/>
              <a:t>Amanita pantherina (Tx)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873" y="211122"/>
            <a:ext cx="7632848" cy="864096"/>
          </a:xfrm>
        </p:spPr>
        <p:txBody>
          <a:bodyPr/>
          <a:lstStyle/>
          <a:p>
            <a:r>
              <a:rPr lang="fr-CH" sz="4000" dirty="0"/>
              <a:t>5.0 Quelques confusions 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788024" y="1628800"/>
            <a:ext cx="3600400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Amanita spissa (Com)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242194"/>
            <a:ext cx="3709935" cy="37070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42194"/>
            <a:ext cx="3528392" cy="37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637926" cy="468051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/>
              <a:t>Agaricus xanthoderma (Tx)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632848" cy="864096"/>
          </a:xfrm>
        </p:spPr>
        <p:txBody>
          <a:bodyPr/>
          <a:lstStyle/>
          <a:p>
            <a:r>
              <a:rPr lang="fr-CH" sz="4000" dirty="0"/>
              <a:t>5.1 Quelques confusions 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788024" y="1628800"/>
            <a:ext cx="3600400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Agaricus silvicola (Com)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77476"/>
            <a:ext cx="3672408" cy="3471199"/>
          </a:xfrm>
          <a:prstGeom prst="rect">
            <a:avLst/>
          </a:prstGeom>
        </p:spPr>
      </p:pic>
      <p:pic>
        <p:nvPicPr>
          <p:cNvPr id="2050" name="Picture 2" descr="https://encrypted-tbn2.gstatic.com/images?q=tbn:ANd9GcRbCvUedtSmYUR280XjD0TczfvapWc9TkwGAF-uJQ1CA7T_GxG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672408" cy="346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0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528392" cy="468051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/>
              <a:t>Amanita phalloïdes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632848" cy="864096"/>
          </a:xfrm>
        </p:spPr>
        <p:txBody>
          <a:bodyPr/>
          <a:lstStyle/>
          <a:p>
            <a:r>
              <a:rPr lang="fr-CH" sz="4000" dirty="0"/>
              <a:t>5.2 Quelques confusions 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788024" y="1628800"/>
            <a:ext cx="3816424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Tricholoma Georgii(Com)</a:t>
            </a:r>
          </a:p>
        </p:txBody>
      </p:sp>
      <p:pic>
        <p:nvPicPr>
          <p:cNvPr id="1026" name="Picture 2" descr="C:\Users\pillpier\AppData\Local\Microsoft\Windows\Temporary Internet Files\Content.IE5\FH6A61W9\220px-Latin_Cros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5904"/>
            <a:ext cx="383168" cy="5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1" y="2238659"/>
            <a:ext cx="2976768" cy="3876446"/>
          </a:xfrm>
          <a:prstGeom prst="rect">
            <a:avLst/>
          </a:prstGeom>
        </p:spPr>
      </p:pic>
      <p:pic>
        <p:nvPicPr>
          <p:cNvPr id="1028" name="Picture 4" descr="https://encrypted-tbn1.gstatic.com/images?q=tbn:ANd9GcQvIxfs2--GeEJfeMEnUnkAYOTSRd4yKIVRSv5Z_8U17229O8Q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94667"/>
            <a:ext cx="2976768" cy="38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1" y="1628800"/>
            <a:ext cx="3600401" cy="468051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/>
              <a:t>Clitocybe candicantes (Tx)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581" y="332656"/>
            <a:ext cx="7632848" cy="864096"/>
          </a:xfrm>
        </p:spPr>
        <p:txBody>
          <a:bodyPr/>
          <a:lstStyle/>
          <a:p>
            <a:r>
              <a:rPr lang="fr-CH" sz="4000" dirty="0"/>
              <a:t>5.3 Quelques confusions 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788024" y="1628800"/>
            <a:ext cx="3672408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Clitopilus prunulus(Com)</a:t>
            </a:r>
          </a:p>
        </p:txBody>
      </p:sp>
      <p:sp>
        <p:nvSpPr>
          <p:cNvPr id="6" name="AutoShape 2" descr="data:image/jpeg;base64,/9j/4AAQSkZJRgABAQAAAQABAAD/2wCEAAkGBxQTEhUUExQWFhQXGBsbGRgYGR8cHBwfHB0gHB0gHR4gHSghHSAnHxscITIhJSorLi4uIB8zODMsNygtLisBCgoKDg0OGxAQGzQmHyQsLC8sLCwsLCwsLCw0LCwsLDQsLCwsLCw0LCw0LDQ0LCw0LCwsLCwsLCwsLCwsLCwsLP/AABEIAMIBAwMBIgACEQEDEQH/xAAcAAACAgMBAQAAAAAAAAAAAAAEBQMGAAIHAQj/xABBEAACAQIEBAMFBwMCBQMFAAABAhEDIQAEEjEFIkFRE2FxBjKBkaEUI0KxwdHwB1Ji4fEWM3KCkhUkU3ODosLD/8QAGQEAAwEBAQAAAAAAAAAAAAAAAgMEAQAF/8QAMBEAAgIBAwIDBwQCAwAAAAAAAAECEQMSITFBURMi8AQyYXGRobGBwdHxQuEUUoL/2gAMAwEAAhEDEQA/AAuEVqiJDzq/C5jk1AOGi8doIvHXAv2IVWViTRDsSUBDENqn7sASFNzB2xrxJSV003VZhh4gF5tAYKCItbuTfAtPLmtT1tVRVEqOUhh3Bm532Ft8ebDJLd2qFxySaD8txJkqlY0oQzKIOm+4kWn0jBVVDdmpaADFxBKzuVIvffywnzVR6Y5U8RRpGiCQADPOQDaxuzTv549zXtCqs0qAvunqpMf4yLeVsL8OT4WwvS7DuIZoinWp60VCpAYHaBKwYERaAML83xJfCDJUEArpBkll90gNaTeTBGxwJ9oZwzvzoqkURoKqGPVFA5yu0yemPHz4ZmpVNWo/hVVpqx2JIEXJG3UfLBrCk11C0UyU8FrZrxNLojIA3glg02sbAHboxYjzwTl2qUHpEI13DKoKyEiWDqBMgE3i8SbEjEHD8vUR6riFfSUKliy6gQbGTc2FowxyGfDsGWNcnTIGq4mB1vH064OWZp90g3kZvnKdXxKiJU0qDNPnKnQwJU2glYlNQETN+uIc7x90rKisVMQWJ22knqV+Jt3xNxJ/tSL1QsFDU4lYE84sReQN/UYRZ/ILTV61ZzUYmQymethDbnbeRgZTjka1L5IXKSlyMGzSpWJVaeqykQApG0gAXmDvMziXK8MSkHYI6NOoEw2gAEnTK6h1ET5eeFv/AKWHIGsincyDMr2E2EMennbBOUzqZeiQSaqFzYdNO95mbifUYZrVLT+oalxQyp5iiQmqi4hRoXVP+c6YjVLEHcbi2PMuFzOtVQPq5iTppiQbKWF4npaZwNmqmWIBNNodzzKx1XBtc+flbGnD82wszyJuqcpYXI07Akfr54VkUrtNmTT5DUqvQeq9RqZFSmQQU1o5tBI1A2I3i04Q0/FJ9+TMhSyQREze42jpthxX4mBURRyIsjmGoz1InrcSdjiZcxQqKqVnpkKOUSAZUzeOp7dcB4kqqS+3AGp1pf8AQgfMnmNWFQLAUiz9Ldvge2CcjxAVByqlOn7ss2vxHUSAQNh5jaRfBxyE1WLArSK8tRySIYXsCegMCJiJ7BUM3lKYKJKp1dYVmabEmLATA2uZxQscJxqIzRGS2Cq+ZdtKEArN3pspUT70Qw1bEaehw0yec1D7qnU0s6y4UGImJvJiSBvA696z9mGmlUQkI5KoHAg6DB2MhtTTcX6Ww+4bmHFFYRgLGQYJJuQNXTyI6dcKyReKKaYDTgtgmhSNTMNrTUUBOoyQROyyexiAR2wLlcs1KPDB1io8IToMOAkSdwqSeX8QtjMnx1FOl10DW0h5a4N+8GRFha+Js9lUrw6hI0mWU/djXuf8G237CMLx5HFtTWx0Mml+ZCnOGoAyJqR1OrWZlJsASb6YMEneGM9vEyldnFXYFhog6WUAAKTaATcnrN8T1aJpUwTVLaSLVDqgdt4Imw2G+D+DCn4bs2tzrJ0s3JJ7i21wA04ZKcVFuIUmgKhWJXQxGsCxXVczAFzzSeovY4KylQZgMHNdFWwCNuxi86b/AO3fHjtTpjWlBVCvfwzGqB5e9636zvg3L5upVVOXQjH3QukkkGISeaT6W9IxM6dySEquQDO8GWszN4n3aLZFMvYXJN527SZ8r78G4flyraC+mACjyTpAhpXcybmNvlA2bVhUVpAqTDG948o/LHv2HNB/FRpfUNJCkKd1NupMC0DrO843dqtVevW50le1huXzjBnqMhTTbqWBXYD3mMD9hjetnGqH/lBtIk6lnVBtZgDHWCMIMxxh6dQL4ZNypCNqt1OoG8T3wVk+LRU8PMNqpza5G53MDoTuL+dsG8EveQSxdQ6qj6S6aCDzQEAKMZBCkCdiZkknygYRVvZeoCSSnXXqPKR7wYMBJtE7xY9wH+bz33ukqtPSBpOow4YTBUmZNrgz6YLp5ukhRKq1F/tXVPnyyIJ/0w6GWcFurGqUkt0IaXDOJUwFVapUXBB1gg3EMGvvvjMWmgctpGpajN1LMQd/+r+DGY3/AJOP/qD4ke32F/g1BULLTRSJAaQyW920yZiJwMWOsCpVXU06ZWebpsOkWBP5XgosEHM1gYUSwBF7hoMRbfvOD+GZnL6SHXTXsNUCNr2HMBEX64lhJoTCTs2o6hRJFOSDzQNQYgXOmDItMbC22+E66MwoUBF0kvMDSBsYkXMH3e8bYe5yqhpq7MBp1ahRLCR0sW62vfqOs4GymaoIlMIgQkamIA184ECWBNu0gY2NwVvn7BKLjyJTmKVJdHM6s2pl0nRMEcvMAjdQQWi2+DMjlqDuRSDu7XLtzMgSJWPdkC4axk/DDDP8SZmJoprp6Qrhhr7AgrH4pneLnEcQEY0wpZYkGJ5bAmN7SRc73w/JlbhuvuMlNuG5AQGDLSnSATqIvN5noDvhTT4fqEioQx/CVAgAi/UggBh0v164ny6EqNZdagIDLYjUTy6NJ5gZsDJ88M2pOrDS7s3uopjWpIjn0+8xmyxt3nA404X+5kVSEKn7MH5xpDcu4L7G4vA2vj2hmDUphqqoxaSoI0EKvZhcDVMTvoJxdOF/09Loft1TVJBVUEMB1BbYA7aQD6zs/o+y2TFhl0I/ylrbfiMbdBi7wrVvkbpTOT5s1EogF2WiZMm7MSb9JvFgNhJMTGPW4lTqUHUUwNBEACBB5SdNr3HwA7Y7R/w9lSQTl6TadpQGPQEQMbj2VyZv9koA9wiqfmBhnhoPZcHBKGcAGkMwtEytx5yMN8llgKAioxJPUgEQRYxIMyb2+mOvj2UyskjL0rHVcAwe47HHq+zuW28CnG8RbAzxuS2BdnMKb6tS1JPc7QDsPP1wGuSoq6gPqYwQGSxPkxkG2w+uOo572JytUe4yGIBRiI+Blfpin8c9mq2VYFQKlAbNEaT1BHQnob+uwxJL2ecLb4+AhxaA6GWZEJdyGAkRpaI2UgTB6fEG+2GFByw1CiUeosVIpjmEAnUIk8oBB+PU4RLm0JlgFBsROkMJvNt56xOJsrnajKXpkMqSbwDHkfxQLQMRy1Lj+BTbQYQhVSirppvqGoalsII0m2xHToMR1ctQrq8UwGUKAZMKV2AEwJ1RGAKY8SmWZVs0KFfwoBF5AENf+8xgjMZ9mNBQDTg8wWCwEAbA6SB1aJ3N8F51/kFb7i6vwCq7mVhAASLTPUWET5nee84Ly+WTK1BT0sdQDNeRpiYZSCJESQMGnME1Pu6moFgukzPui9tlA63nA+ZytKuSEvGqQqkSAdyIESAeYE7fHBwyyltLZfANTcn2RvnKyuHBRKlMMCI5SPKdjbyviOnS8emroSjTJTTFpP8AbuLKb9/LE/2M+E1OoSNElfEIEQLDUCZUW3J+FsC0aQXQj1WR0IlByxeRpM3MAQTa/UYNx1Kl0/j4BuFkKhi4KqLEHawibNfrqNx/sdkCqMxXUQzXAZpBiBciSN/W+MlqZpgIEWWDOCGRbkgGRywoAE3Nse57LqfeZEVovcEGYJsTOw2wrJLV5egvNs9JrneGhqoIqhWJsjEa94gGY26HeIgnET51i4pwfEEggiCIIgEWOrpzd/SGGYzyNyhAyQLzOqOvU6rC84FHHFNSVXnHLqgAkSYUkDpO9429FxeqNNcAR3VGr5/xEZ1WaiEoZGkEgxvIuRA9QO9ti5bRYh1iowJAYQQYDTeCo/kY9bPaS7OpGkjUylSDLKNIX/uvJmAPXEPEOI0gQiqGDAmQYMzEAEypMbEdcM83CRu9cEefzNEs0J4stzDcA7mC3MST5gemPBnspWGlmdPDJgEHYgid53IYSZEbnA+TyWYzFKeUVab6ip5SyCwCWAe/briAcKqCrp8I92BgAqb2kjmG8emKFFVWrdfEbaqr3DgzU+TVSqafxNUkn1J+WMwFlshTqKHYsGa5AuBPQXG22MwhqF7tfQS6vcbV6xVmRGDTK6tQgqSTBO3x+HTHnCeIq1TToVaenVIJ1jm0xrEWt5fXC3OgFQBICao2BBY3BX+2RYgmPO2DcgKSh1dwwgPKyxgA7mDE9dumOljUI2+TXDSjTjMoOYnSR7zgAkEmCpF9htcfngr2f8C4D3IVdT6YuJIEbXHb42wlzamuZop93AhXbU09QPLy+t8MOGq7IjClUDj8cWT/ALAsBVXebzODkm8fO4btxHlJdGkpo0lJ0tOoHaANmAMj9OweXpKwJesgGoHRTYuZEjYwqxfpa/bEuXyRfw3UgVFHMSGRCLg6fj6zB2xNmsiU1GokjXrNNJveRM85BmbR5yMIVR2lyLUktmQ+PQACKmkX5xZgW3ggen1xcvY/2dp0mOaMvUrBSCdkSIGkQLkdTfp683JYhmNGogYcusFYMbg2+cH0x2jgpHgp0GhR8gBj0fY4W3b4GwZJmkny/XAIEHBteoDtiPw/LFzSHJk2XFsEqQMCaoGPVBOCWwLJmIOPBSx6iY2DYKjLMFPA+apKysrAFWEEHqDjarWwFVzOMpI7dnLeN0BlarU7GDbVuyxqUz3EAGOuBspmHq1zVq6igEKoU3aQItAgAE237YsHtxSmtRcANqVlKttykEETYGWIxX8vXqEVIDAqpK6jqJiSSACAu2/pjxvaMehySQmUWugU4oNapRBJYRMgyLQJ29RvGInCBg5RtLT7r6drSADJv+mI+IZasSi1HgDSziJAJBO4AM+RPee+BjQ01hqIKX0g+9v+IdN5EE/umMdvMzIrbcNzr1WCNS0mT1lmgAAa4+PX4RgLLVK9M69K6SDqERTmCAsyJIJmB264c5fK1FbmXUCCp0srRYwJ33AFx2nB2XqKlOo7p/zAECVADymekWt6T2GC8qVUEq4SK/kc3pZWqgWblEEASLgA7iLgX64KzNNaoXWalNjUt4m4BvcHm0mxCnuTbbDDNUVrFuZSWIhXcg2vyn8O/TsPPEebzRYqK6uQBbXqDEge9NpAPa3xnARyOO8ToyceAHKoyIz5aoPGBCmTpJ5ryNjAJ28viDneD11pLJpgKW5y0mDB7iyxAgYMXhoo6axqB0ckgaYNpkkDzPn12wHxJA+oMWMAGIPW/LGr69sbCb11z8aBUvNuaZSsVWAorkmSZZZPSPdgQLRifj2lwVZUpuQrjUCX0hYguDJ7iQbDCFcspRmgzPqYkX3G18XLh2fTQgRGcaVXn0xMRqMwR89p+DskfDkpobKNPUhDk8u6KUqU2WoxB90KttiSRc3974Y0r8OKtIAbVd9BEjS19R3llMA95w2rZKs7qyuqrMsFYMPNRBMLE/PAvF+GeGmsVFQGoRLe6FNw21m3EExa0TGMjluXTcFT3Jjn18QJSoNpsQv4lsBJIkrfrOww30NQXkQgVKmqpFQSCYgkmQQI2Gwwt4eucdPu6bUaABY160KDB35t5F7fDE2Z41laFMr4v2qoZAKqyU/U7ap7jttBwP8Axpye6pfM7w2z3wqC2SnqXeSXJM3MxUA38hjMAP7b50mUVVX8K09AUAWAA6Wx5hvgLu/X6haEArm9LgaVJPMttVMdI8gCJ2PS18SZmpUMuySIKuilV7cwME6DNx3tsRhvlaVMlhQ5uW4EMGBg3m3ly+mIstlEXMMwyzIYYFVXlB06YYG2mLX77YFZccrtBKcHdo34XUqUaIqU48EiWSATcTffSfjERvM4ib2hmdZApNAkreB2Im/pc9jhnROidYLKL6Vbdja5iIWTa9ovgOtlqS63ZVKsLwJ1E2OxsBP5YRKcJSt+v9k7cWz3K8ZR1EOxrOWF50humq3U7kHrt1wtq5slGWsNNQiUjVrIFoGysDf8VotOIqmQStVptR8NaZZiSB4dkAgW5QxAExeSO84Br5Y1Hao9OoVWV6AALJmQPPYzaNxEUY8UFLb+hkYRiz3h9eolOp4ikqzbPczFt4Mb2kfrjrvsfxMVcpRIvygfFeU/UY5HnjTFMOhYq41QDyqwAG0zIuCfPFm/ppn3AemVIQw9MnY7BgD1i3zxfhpNvuN0rk6rSdcTBxhOmYxKK2KlRgzJBxoHAwB4+PBme+OtHUMDXtiF6+AHzGBq2ai+McjkgzMVsAGpffENfNYiy1F6xtK0/wC4bt6dh57n81yYaRXfa3K169an4VJ3pUwdWkE6iTcADoIHritPmlHKwNN0sAOWDMkaYlZ6g47NRpKiwBEbYS+1ns4mdpMIVa4H3dSLz/a3Uqfob4nyYtR0o2Ung2RzGbE0uZRIZiYUNAifnNgThvw3+nFZVCmuhHUaDA9DInF14flEoU0pUxppoAB5+Z7km5PfBS5gbA4yGCKjTMUElRQuI+x+ZQTS8Nv8VJVj6ajHzOKgcy6k02SoSr6ikaQDcXt5H5HHdPEt++KR/UTIk0hXogeIjKCInUp/UGL9p8sBP2dKPl/Jjiktim5XLrVqAkFXljpa8ATJAsT1gROHa5MAAqV1jeV1G0WF7t5D54q2RrM/OXRIibX32He07nDTJZpKtRVSo2qPQ7fLt+nfHn5oOxMosIruwYAqdKtzaV7dwRtM2t1wXSrxTZxBGj3dgQYB6eQtsbYDr5xHmpdHY6TtEwsn5MDBscaUM8RU8MkGWnlhgVK7GBFjpJHr2x2jbg2k1wTZgUK68tLU4BlqWlWIIuoset7/AL4XVaMUG+zNKTphiNcBTtaGIuJ35RhguURWgLoIMqVsDaQY6A+RxNnJpQW5XqEQSvK0bxcAE6heD+uOWStuV2B1U66CHhHs5OoVBXpAJIFJCz2Isz+6hI7/AKHFhbOLR8MKlEXtUzFRHqDUCAfe0ra09vqBVL16mvWOQNTce6BqnTG8tBm5kERiDjPB2RENKkKtzrVSCR2gb+s/S+KXl3SfPruMc1aC+I1EzGl6uZRiCCoeo7gEStgBAFpi0xgHMZOhqdUzNIE2kK51CfdmOQ7dgfjhJTc+KFqItNtPKrLJEkkmDEnoJgWGC24jQWqE8Es2qBGogzEkktAEnoPlgvNfF7dzuegLX4aAxC1zpm0UXP5HHuLCOFN2Xc/hB/8A6L+QxmMXtEfgZ4q+BnDMnXPOxABIK6mAUax/cCQwv5fPDivQqPQRyaR5fvRcykaQwt2ibRvhUB4kPTVnQsGYO8hTOoEKwgx2+B64HXj1X7UmiZUlTKyrL7rAiLWFugMYSk5Nrp+AkrddPwbtw8Ks0yWVQOYbQNrm5vbG9HJmogUmy80nr2hTuBJ8jgzM0jTqnQ5YVADTU3Gk3udhBEQO2E1bPImuaUVHsfMEn3T/AG7fUDCXGWprqJpqVMNqVUeFUwlNYlSYESxFt2J3tvG8WVjiIpNzmEntzXsR0kx87Ym0hwDRlQn4Tp06tW/91xG/fEwy1J2dqpp+J7ulSSQWFmCAyfn0vvhqXSX+w5St+Y0y+XRqcqECgkRB0mYIA5hvtbbARetRfL1qZGpSRVBsig9GMWBFpjoMatVJdDTA0qTyPYaf8jG4j3umN+JVtZdlV9ZbqQVM9AQebYRa+KMTad39Qor4nQeGcUWqAQQT21AkesHDEZjzxyvhuRl1epUanTSQWpg77wWF5v64IyntJmAxGoW/uG+wtfqcVxz3sMTT2OlvmcDtmD2t6451n/bPMCPcWdoUk/U4TZj2jzDyDXe5/Dyj0EDB62HSOuNnQBLMAPM4RZ32sogaVBqE9Bt89vljmGVzJNZBUYsNQBLEmJtMn1x0rgfs6GaYhRt5/wCmO1NnKg7hFGrmHV6w00xdaY2/7v7ji9ooCwMBUcmKYGC1qKBgkqOs2npgdmA8zjKtYGwxJTpWvjqMI0Go3Nu2DFy4AkWwMX09MS/a5wSiupjb6EWYBA5T8OmKt7f5ip9jbQjGWUMRB0AGZPkSI+N8WwsNsbJlwVIIkEQQdiD0+WMa6I58Hz5k85ppv4o1aXHxsd+/T54JRhVtl1PidHPKDN4A6QASPrhn7WezvgZxqSiaTAOs/wBpm3ckFSPQT3wtr8PIRX1LAMIwMQd4I2JgG+I5qMZU+fsLdWNfHpaEpOTqhdWoggMB7wiYEiLRIAnDDK8OF5LSDylAG98SCTte5877Yq+dpU1VNL6ma7eX8J/nT3KVq1lo95DSPS3yxM8brUn9QdPVFnBooYqs6hVCyQT3I1RA6jYT0wFWWnV1BqYCj3GMwQ0AST/lB0338seZjI+KUFVyaqjm+70Bo6z+PcjVvg/K0giFde491ZhYJkMD7w7Gf2wiVR3fP0FS23BKNNVXesrkLpDsCIG+1nkRc3EC28zZakJLe8xM3IPSLdBtgXieSNQAZfTqVuaTDXttMAfycCpSzFE/eGVmIEW7EFdx9f0ZtkjtsMTUkWBc3TYaKi7A8tWn+LYANq26xPW4thLn+CGiq1KVJA7LPMwYqQSOQG3QGek4cZbLkruFddlYQ1t5kknztbEtTxKaU+U86rqSzAsT+JSDJuBqAJt5YXCUlaMi0rRTn4xVkyyA9iAT8zjMXNshlGuUpMepUuASLGwMC+PMNuHZfYPTHuvX6CCvxVnYhlEgGIbqDcAkC97TjbJ8OqUytSHXURKvokwNm1Agr1hQfU9NuH52hTlwivVLajze4pkDTvOxBPaMIq3EWzFUtW8csCYRSqqL7S0/OAThuOFvyqgoq9kXHP5hnydQUoFWgQyizApUJVlCwAIsZ8pt0qmQzzu4V0BdR76ggD1PS3X/AGwf7OKWFUmVRgBpJkgEsIN5ggxv28sC0EejS8IAGpVcwDbSoB5jJtCgtvYHzwyklxugpUHouXJIplqxYCWkyrLO0fhbUSfQY88Tw0qVKYWppgipqBZU2aV6yxFxMYhymdCU/ucxzlNKhWOvlN3Igi/QGLd74RUKtKm0vTqPoPU2MWvY6R6Tt52VDG5N3fr6euRSi23Y8C1a6gtNOkCfeEFpPugC0CD2vO8Wn4iORQFBWxHQSIvbrbfAGe4xUqp4tYBTdURdjBPN5wCFB8j6YV0c7UIMvUY6YJYzbYKCTtAHTHeFK+1GaGMzniANUNBnT0PywdxLMUalGm6hRVpMNW/Ms7C1zBjyvhI6TRUSGYs1xMyOna0dO+H2V9gc/UpSKaIDeKjaSbTEQWHaGi+KMcaewyKKnxjM+JVJAj9MAMNsPR7N5rcZepJjlgyJ25dz/vguv7GZ4KW+y1IAm0Fv/FWLfTD0MKyKUg/ycdX9hva0OKdF9KuAQSTGqANJXpe8jodscvfLspOqQwMEEXEdL+ePQsDrIPe/+mNs4+iftQPUYFzGaRb6oxxej7S5qmIFYkdA3N9d/rj2r7X5lpl1BHYH94+mN1HHXshxJalRkgiB6dY/bD7KVhsccC4J7QVaWYTMOzMtww/xO9haRY/AY7FleIK6h0YMrAEEdRgoyMaLCwUyMDMAuA0zv8/1xhqasazghqw+fTBC5iMLtYXfGjZgXv8AsMccU3+p0vmMso1S6uAF3MEQPO5j44hy39PsxUIOYZaSRZY1PHmAQB/5fDHQchlgD4xUayulSRcL2HaSZPewO2GhYfia4wqUNUrZ1FKy/sDl1VhqLMVK6mQMACOiyB+uKxn/AOn9ajSPhstVVMgoCrgH3uS587FjjrWWzdMnSCx84GJ81lxupuMc8SaMaRwfh71VJSuddNAWWoBqswIiSNjIMYZcI4oqgGA19Kz2BHnO589hth3/AFCyrUor0tSq501Ake/uGg2AImfMDvimyQFcIyqSdgBB6kTA8/iMednxNPcnyRHtDM0/FJZ2Sfe0gTuLRIAEjHucqpUbXTZTAEgJBB1QCCN5kTbz88BPlqjONM1FqAtrESTF5O/8HScR5gLTSoAVNVkWDrjRsssdo1C/nAxPGNx57C0riHNUqoFdbcwYsxv5j/KZ+VsYeO0y6kiU0aSPTpvtYYTvm4bRUqs7REE6RtMaiTbtMYEqcRDKujxKZurS4ZWFtrAgyPQjD8eG1uPhj7luy/FoUAIoAGwpgAfDTjMJKGUdlBDRb+0/PfrvjMA5K+fwFcQavlUpzTy6HW5li153+EdPjhEtBSCVgXCkCdzFhzbX+F8WTg9Nnq06ICoVCl2M20wWcsxN56GxmMS5vhyNUYOTSpAqKQpRoRdzqG5Zife799sUwyLGvM9xqajC2yI5Y0HqRUFQMEKESAY3G82Np7GYvAW+0yE5hCpYB1EkTcMNLSeoMQehxLxbSobRPhqbGZIHWbd+uGeXqUitGqTRZTTNMI5gnzUTIYQRJNpPcY7HNpObBjLytsrNXhTpU1sDSVY0luViOkDeY+uPcvlRVZmDyk8/vBgPxbAybT6kTi0ZnhuXZ1DM8CmApmRMbmIFz0+ZOwr60nFJmVdKjotigne5km/QQAJ9GwyqR0ZWZxIo7mAzECzsYMLYQLydzE7nFq9h/Yx803jVC1OgOo96oeukGwHQtHkOpGf099lznahqVNXgoQah/vYidAI6RBPkfO3ZBSVFCooVVEACwAGwAwelNbhKNlZ/4LyitSKUwgp9FsGI2LdzMGdzF7YdNjeo2IGfGtDoxSI2brj2lWMiMRdb4xR+f1wttjkkKqvsnlqmZqValNXLgcumBNyWMQSxJux6ADacb1/ZHIVeVsoqEGNSBqZPKIPKRH/cOmJa3EwpbTM3n9hg/K8ZBGpzLC8T+kXw+K6sllV7HI/bv2KGTZqlBzUpqBqVhLU9c6ZIEMpgjV067zinUqDEk6Y2vN79vlj6Br59K+taijwypDBhYqdxB6ROKR7Q/wBPmK68mSq//CZ1R/ieo66Wv5nbHS+ANOjnFanAiTBFoMA/GNgd/TDXhHEauVko/LYlSJUk9AOhPcdpMxgGpTC6hU8QsshZERczINxB6euJKw00UIFm11GM9joG/bQ3zOFpsxF4yHtatQDUpRu24+H+2DG9pVHU/I/tioey+WWqYYgNp5Jtvf8ALBXEwqDRzNVYwsiB5nzxqmzrQ5zXteFkRfzsNupntjX2Y4u+bzSo5ARZYottgIDH8VyDaBik51VDASJHn6bn1wZ7NZ9svmKblQN5IJupmR5/uMcpu9wbO96zAgYHzdFnvPW82xrw/NLVUMhBDCRHngoja+KZI2LPKSooAFyO2PTmSD0xqTGI9N/LAbhA/tFwoZigyBtDNBDC8EEEWO9xfyxyDij5iiy0a1MCoCZJHKy+6Ii0ECdXmR0x3KismDt+WFvtB7NrmaZRoDgHw3/tJ7+R2I9D0GAy4Nautxc0mcxyYV4YSWUzzEQvWTsItAb54EzXBa+ugzqoVQoZlKsRzMQQZuYM+RxPw/JGl4lI2qqrhgSOUCdQ8wAO2PcuatFNLM2sFgdhYmQCIuL/AEGPKWR404x79f2J1PSnQt4n7OoaRNNmWpInqGWTJgTHcCQOnpLwlFoaQoDkgwWAJH90T5CfQ+uJKuXaGNXllgABvHX5wfpj2jnBUOiomhzanoYr6IW3kgC+x8sasknCm7DjJ6dyavmqjtKsgFgIJGwjb4Y8wgzKVQxCeJp6ampk7Xkkgm/ljMNWHbZoNQRauFV6FI6EKk1QBUdmAaNU2UrMA9pmB2wr9oK4Uhw+oGSLEagLEg/i/wBRgI5I5lSoWHQa1qLMKLTM+6O5B+owr4XkmaqVMsCWkwJJHMTLW/OfPARwb3J7roZod7vgnyedYOalwodABMEWJN48ifnhzm/CCwwqMVrMAtMDWeaSrSDIMg2+eFp4Q7gEyA7AJYw8WBHmCYn1+LfO0qtIBKbHUgl6y8vO0kiTDbG/6Gwe6T29ev3GcE6tqZ1P3ekagsXA2Jj5bHqOwwBmbFilZHVhqAIIYzuBbe53tgOhmqvuLUAPhsJDAkyQQDtBkHm3v5YAyWYasBQPK4C+Hp7qIImbyAT64XHA112A0Udr/p7xzLmgmXpFjVUF6g0mAWP921rAX2Hli11WnFZ/p1wWguUpZimp8Wqn3jSTzAkEdoBxZaoxcuCiKBHGBXF7YNcYEq0m6DAtDkzVfPA+ezYVTbpviV1IuY88Jc8ztIA8tsDKWlGqOrqLDnAX5d/zxO03joL4mpZAJDONvz6TgWrm9TaRaTE45T28xkoK6iNOGZEPDsToB93YEjqepHkTHlh41brMYX5aIA1HSLAAfrg+kE3ifXGrcxpI5P7f5NkzQdwgFYal0yZ08pLSBBaxI2keuBW4ctTKECoivTUgiYsHL7b/AIhcDF0/qzk0fL0swFGuk6rBMSjTI3F9QBn/AKsc91K1pCKNRcgQTMDedrT895wufllZK3pfAHwqjWUyukQNmkg9QIAnfqMMc9mKlVvFIgokQl2HrfzxCFpo/MX06QFuQSZmbHfb5d8e5mk5QOaqqBc6hDP6RsR2thbyOxep2JWQLeqrL2N7+vliagNJgzEetvLGzvUDAAtodov+o9JM+eI69bSCogkbaezC8+mG8h8l7/pZxVkepSYkKQDTBPUE6gPUQY8j546euYB7Y+eaNRgFqaihHu9xHbtv188XbgXtjUYRUSSouwtPw/nwxRjy1szaOpGr5DGp6eeKXR9sl2JHxtgn/i9IuwHxGHa4symi4o8DfE65gAAtsNie5xQantjSW2sSem5+QxXeK+2VapK01YL/AHG0j/HoPU7dsY8qR1Wbe0ebRs9UqQCgtaIJUc09dx6WwDkR9pVXSnp1Aguw5iQRJYzeTBkxJ7YVZPOaNeqkXAAJ0mIk79Q1vPE2X4jVVFNI2rVY5zYNJjbbeYx5GVSk2xEosO4khpFdV0pUjVJJgFi2kT8SIXecLOGcQ1MEqgG+tTJ1NfVK2gRBtjzjWRqOxqLT8R9mWx5lsTp3YdIGNeH55VQrVgVRZUCAC4MoIWEvEzG57W5QXh2t38AlHyl0q8N1nUquVaCCoEXHrjMUyaotoIubK5j4QPrjMJ8N9wNL7jCjxitmKVTSmkQRpLWKiBEmOxEYiorXFE1HDohBYhEuB11EglZIjpvtg/M12y5SmrKpC3hWlbk6Ta+87nfEv2rVqmsQrCCAWiPOASB0M9MFCcb2Wz+YcZK9lsKOB5sPU1KGC0lJVL2OqZ3gm8+uFvtBmTVAs4Icg3EG0kcttiBHriWrnRSD08rUR9aEOdLCTaSAwEEabESPXCqrTdKShwQ0MwkhTLMskyQSCq9O4xbHH5tX07j4rewjhuaL5lGWmVBIGlJPkTfqe2D24clOtVUvNTnhL8q6uUNINzK288ZwSm3hjwQGAGpgDpOoCSd+gnBJpEmS6KukMLczFrKLTrgjVJ6kRMzgXLzUuDNrrodB/pX7QLL5NmuxL0d4MDnX1hQ3/ni/Vqc/6Y+fkzpy1Sk1ERVpEENBMkbmO3SPPHZ/Zv2nTO0PGRdLBtLpM6WgG21jNjbDsctSDxzsYxp3wLms2ALHEObzROFhSTJONcuw9RvknCuxmbeX742ZlSTaep/XEGarFV/T8h/N8L6lQkb+fr2+H6fHC3KhsY2SZrMauX5+X+sxhXl8mRULi5U7fS31xNREk6fL48rH8xHwGGlLLjVPeR/PiDha35GNaSWkZ3wVRPScDgd9++J6PxwyxbWwH7T8KOYyz09Mn3lv+Jbj57fHHKmybKRywLfGepB29PLHcMuO/wBccy/qjwM0KqV6TQtckFBNnFywi0NNx3k9bbKLatEeaL6Fdakihhygj3GfuCDyE3BMDaDGNaX/AC6pclTEguBt0Cz0+O/1i4aGZqa1PdcswJW5IBA3gbiJ8+uGuXK1aYKBTJjw3e++wAuTEHpBxLk8vPr1RLLYiyyDw2FSqBTQAgrLBzErNwALxN+s9MVVToJJJ1C3l2+Rw0zOaYutNgAot/3A2kbeUeePczwx1UM6MoJsSpEdhp6r2I6Yfi8q3Gw2W5DUGqJ0hgO7E33J6COuDeE1vDZ7F9Qjt8pH8nGcT8CiimkWLMJLEAQLdjvvb0w39k+FNXFRrsQAxY3BmBBvII9Ooxsbfumojy2X8QyAb9xcYQ5hg9VyJPOUG9tMLPnti0cay9bKOqoQS4kreEBsC28fA4rdehUo1CgqgxJJXuYJv6jfBt7V1DYMtVipBSTM3B1AXv5gxF+uNslmxUISWpvMCdhFvXYmbYZUOH+MhCg+Jo1+Jf3ZncHYGDEHvhBnaBWrNQstrNEgt2t3xsXF7HJosPCalSrIWrUVEIHJ92GJ6KCp09zI6eeDc6GSlrL+JoYQrLBBP4wwNzMA8vxtGK4c4TTNyJUTcm+mPjeLfDBvB4pDTVClDN7i5Bgk7yDcecYVPFbv19QXBcj6twm58LMVPEGkgwEpsTBPMew+RxGuUp00d6un7Q+rZgXbcFpvB3ad7DvgXI56mxCkuwmxUxO/l/PylzdcrTpCohL6jyqgLMBO1uaBBn4+eJGpJ6en3/oTLUtlwHoCB7v1/wBcZhP/AOsdkcjpc/oIxmJ3hn2FaGaZPiamqysGRpN2JLBhaHB62jaRgjLZEpUq0mcM7jUjKWUqYLrECCpm9+wtM4CFNnZxSWnraWJUSCQDALRAn4CY748y4riqABSLq6ahTBtEbiACZEzMfDHpQxJO0Vxgk7Feb1JU1OfvAICxHxYdR2HX03d0eI1GgtSFQCQrHSSxG4K/D9tsMPaPNvTZH8NHV1kq6q8OblRqUxuCDHUkeS3h+YqvWSoKYp7kACOmkgQdQnUewPpg5RTjboKdVQ3/AOHG8N0JS5UyksqzPLYC8H437YX5tlWiEfQvhALIW5uTCyJtM6jE33w3zGTRUaKmk7FFBF43Jkj8O2o7+YwmSifAPjFQFqOFVrtYCfOJuJ/yxDGbfXaySMmybLMrKQKkDT7wEgiJERee8mx6YC4FxypkqviU2VkYQ6E3cSIBG4N5DdL+YLBMvU8JPCIKnlUg6TGxE2sAbz0wvqZQagQYaec77dF/c74fjmk7GRkrLpnPbvLtoWkKrVXYL4WiGU+ZnT16H5YseVpNvHz/AJ/Ppii/0u9n2fMVqjNahYAQQxqAwQfJQfn646bWSBAHy/fFDrkvxttCytTnzj+fz49YwK+WYgzbz7Ej9BH1w2RLW+H87f79sR116d/rP++FMpTEtKkV2sANuwCGB8GXDmkIB7T+W/1BOB1pSWHdYP8A5R/+2DqAlfr87/njoI2bNAoxNTpX3xp4ZBMDl6ftidaeGJCnIKoAd8Vz+qDoMrS1KxbxhpKqSQdDzt3H64fCR0xy72k9tquYL0aWlEFQc5JJIQ9ABYEje/L64N+67Jcr2EWYzdMmkab31feCpAmCI0/Ce2CqeVBqMVClmaFAPkTt0OBeNZTWiV9MFxMXvG4PwGJ6NJXJbU4ZGUldiIuSZ6iN+kXjEc0lEkkkke5zKlGQELqVhzzzAdQLdzPw3wXRyxqEh6qKvVqnkTs3mCLExgDN5Vwr1TUBUkMDJi8G4kxv0JkY0SnNE1EYuVgMV5onrHS/fC7bWz+AKbPDQUMmuNKe6jGVE95O364beyS16ddSEp0wxLBtVgSCgLAmBCk3MehwuyrhwUpOUZgf+ZFx1B+PYdJxDpVmQk1GZiNNNt2JteO1unXDoTlHkYpMttbNip4iK0U6h+8qldRMdjElSfTpil5vKor1nVyaaCASZPqegJOwwZxTiFRToYnQhta0wJI7b/D1x5kcgy0w5YlWcsvOQTHLAg6t5E45SqNtmp7WxTwvihQ0dBlaZg2iQbQR8fyxKM7oFegQDSLBqYa66kYME7wQI6dcHcTp1dRqsoKDSEjq14UswDEgXvvg88OFPWTqAqISdSiBIFxOxm/lGDllxxpvr/ZrlFbimjVZpaotNVA5WVQPcF4AtAgj4YZtmaD5bWySQL6LHT1a+7AdNvMDbSjwVHRRUYrSRSZWDffUe4nT9cF8H4W9L3AroWXUAwPLcOCp2J1Aj0BwnJkg+Hw/kBKURbm/Aii1KrpqRI0kBgWgXXa4O17YeVswi0/DptUqMqH3Y1w1ve6bk+UT0wDXq0RmFY0HLk/dlDMnY6gNz6+fXDTPZhAr1ABSYwGZZ1wWAgfhPxkWwmUl5VuKb4EtBVCgUw2gWEuQfiJt6Y9w6o1coRIqtTmToAkCTe5X448xzyLszb+BVqVFqSs9ZmU1CTCMLf283aCTa+3wxM6HLMIlQJJmT0Wx7dze9vJrlOE1F/5TUH3M+IospKnkLAzM9Jt64gf2frVqa66fKDZURiSTclnFlHc9IO2PVclsi59ibhhdlqJU1VFVhUDRqUH3SesyBIJ77WvJxEhYcuyIRAMbNNx3FiGv6dMaM9RcqtHL06jQwYsitDw1zI91TpG5Ft9sTZDI/aKFSoPvFaSVgyrGNrdCgtsOk4llDUrfpAadcaaF/Eaxfwk8SmyBdU6gLgGWe9iTsNr40zKEKtOQS96rIGOkCRBhZ3E+mPcvwgpKU9NRWQO5qCIgwADBCwTPSb7wBiKvkzIZ6hVS8NDkDTAEEiBuZ9B54SlFOkyZUhlwZvDoGpTdVLPCybwsbKbXmxjeBhNnstVqqdNRWvzKu0XJbffyAGCuJZRapWmKqOtNbBYEATbVZTA/W5ON/wD1WitAeGzAqpAUqAWM2v2kdDsPlyuL1RVt/D6GK07QZ/Tb2mGRquK4+5qINbAFipX3GjcrBYGBNx2x2XTqExY9x+n74+f+KUzUlgulIIAMEjT/AHRa+Oj+xHt0tVaeXzT/AHs6VrMQFbsGPR7wDsesHe3G9S+JVjyFzriNv5/P3wuqrv8AAf6/M4YZkw/h/ijUR1C7T6E2879sDmmZ9P5+xxk4lUJi1lII9BP/AJLgwdfX8yfyGNhSkz3M/l+2J6dKw+P6DC4xGORGJ+f8/b5nBKXxIlMYScS47Ty1cJWIWmyz4hMBSSRDdh2PrhyVck85om4zxmhQAFepp1WEXb1AF7d8ce4VwlmMJpYAmWY6QwXtq8vzwdxzjiZurVqpSlEPv7GxhZ8yL274XJmgyNPLTmC07TcT8JOFZJyeyRNKbsP9oK5P2dKLK3hBg47FSpg+R2xO9JTUJWWWFPYWEwCOlwST+mFOXyrLV0PzB76wT1uCL9us4KzTnLgQV025CN1O95O3e2J8m9KPNfUVkep7BXGM5mXQDQNK3LxqjaD/AIiwFx9cB8CerVd6blaaRNR0IWVF7knSduo/XDfMJ4uilSQB3TURqVQU7FGjnmIjp6ThdXbMKhmkoRWFyk9Op6Dz74HErhpoGC2o24jXSqaaLzkNpBSI0xpBJHvMbX2mY3jGZTJKGVzoZ1YXL8wi4kdb9jbz2xpVzSOtQoAmkAroI5FUzvENuJteY6Ym4dQbwSEhyY0GQDHWCR3j59YsMrjExppAvE8o7JVrMx52DLS94Q1iS3SSDAE2nbAHC8i9Qk0zz07mDYXAidpk+dwcMhmq1CabINDGQGIgX37G59cHJULAuQSqqByAbRAN7FRYHsPqzxHFVW3QLW0ielwvxCiVFDOoSpBEWib9PXAqIKgYOx8NGirO7gDou5lov/BJl80kAO4TSDqOnmM9iZ9Y2MDAecK0yQadRWBJBbS2ok2ErAAA9ZthCTb/AAB12DcnDV1htE0ydC2ELpAESAAZWRfCPJM1UhlqMhqn3lkkapEQOnQbfrhvUqFvvmKLCAQgAHc6idzvEADBfs9xZKni06SKFUKA+mVHSSog3J96ep2nBxbUW6NTpGZUkM5Vg6hmQOBEusQGAuBebEyRGExQtXYeIXYgFuUhR/iQTFpi0ixnFjpZRULkCdQOlzypImbRN4jb49cV/N0KjP4lMVCC1yosogxMWA6CTgMTTuuwMXzQ8yvFVVQDQaR/aUjfpDKP/wARjMJ24SRYq5Pcaf3xmM8PE97+7/k6o+v7D8nlHqeLUpIp0r4hX3WuvMFMe9dhJgR1wo4PxR3qNDVQgBsavKdUxuIMWNx06YsudreHWNQaVaov4YBiSIMf9O298VerkjJAMgyxaZ3J96wjb5YphPU5Xt63+hTqduwE8Zr5etUR/vFjSqeI2gDowCtBJHed8WLK5qn9grZjw/CHi2RWPNp03MG9zF7WOENPgSFjNZFmJIlotee1yLeYjFjfJzkxTL0/syNT+8S5mGZgRuSSIgDd5vBOKXofr9hqoT5JzmGC02bURc7AFQWv0Jgkb2v5yXk1DEUmdfDSqpLH+4AgyReLkx5YzMZmmFpVGHJY0qYEAxfUfidzvGA8rmBXphCwopSkOZJNRmYknbp2k7DbrNKN7pUieURnmc/R1hKQpPEySvKw66jYsLSPjgHiAc1QHSmKYAkqsWMiDfcEG+JPZvKU2qPoYEKhJcgiBbraL98bcYSaE0g0sJUL0AMSxIsZA37DCklGaj+RdJOiJuIJSqNTqcrKoKMBIcwCVI6WO+1umF/HgpVBRpWqNKkvJBIkiLCJkicMOLVsuF00qLwoWGYgsTpiZ3xX04jqDKCNMWRhIM9vP8oxThjvqX9/QdjXVFg9m/a6tkGLaRWBVRUFRpOlZCBGuVibbjy7dD4f/UXIVwAztl2O4qryj0dZB+MfDHHhwV2cohLdyskW/a9seZmgelwLD4dsV2uGOTo71T41k2uucyx/+8n74GzXtlkKc/8AuUaN/DDP8ioIPzjHCWyfICHktuvaO/549oUqd1aroMWIUsSfpHx74zyrdG62dTq/1RUIdGUqF5YKWqKqmNjIBJMQSPr1xQfaD2izOf1CoFUhgQqpFrQBMkxvvecA5YlPeqU3Xs6yD/vti65ThmXqU0ZgFYqvukaTvMb2ab3OwiMKy5oxVv8AAucopWxZw32aAo6WHPIdGYMoNrLVpk99QkdDY4I45wAsiopp06aWWXYsw3PLoABkbkmeuD+H8kUhA0iAdhHQ3J/T9xOI5LQofW7tAUlryJ2B1b7tsevbHn+NJz5+RMpty5Iq60aJQ1WYhEUQoBgRpQWjUeWZm5JxOWoPQ8Rqial91idP4pGpCZ2j4iPPCCpkalZVraQyhxTdk94tPKGWbEhrGI7nGUuHJ4/hNTrOSQppkCVKm91kRNh64c8Sq7D0KuRt4ArOrioNUAhtQAkHr1uT9cMKuZRmejVdQSTMGJMRYj/qO3f5BZqmhCVwAaTMwK3RhpOk2NlteNiQdt8Lstw1ag1kkDcmfWfPp/JwpY3J8/IFRt0FV+BUw4VTqVlHLUsQD+IdCd7W8r2wxbK+DTKpPMsgLt2EXttEb/XAGlNg4qSSCQ3NOmdPZRpnecbVONFEUJSQLe0yVBm87bkG9++9jyYMrjbZs8c6uzSivjkCoxBURp1CTeYIO4wfUqK5NRgtM0xy6Fs02gQIiBv0tgDPUkaKqKys5EgHqLgx63BGGC1A6ilq0tYiAAbNJmRLCx284wnJVKvXcUxLwdiXZqqSGklbEN8piAOnnhrnMhUZxoIqLJZlJA0reQstLAATczc3nAFYlFq6feWoEUm4E3+UHbvj3iuRfMBWdUUzzEKBtvt12wbdy7INtXYy4llMwilEIak4PMq3FpEiDIld+k4U5elV8Nomk150AqW0QzWAMn6W8sHcGZIKLmKiMoEhZCkbCfw9/liatmgjhmqEqAxjZypsxW4mb9t/PAxk4+Wr/TkFNrZANPNxJcM8Le59SB2O2CuFcTbSp5UMNt7zaT+IbcuwnecCfb6ZVHpVVpuzGA9yVBIEgSFba3XywdxKo7ZcFkUVCWCvMdgQesbnyx04rijmujQpfPJJ/wCduZ9Tv+LvOMxIeK1Gvry6yBYUrAxeOU9fPGYZofp/6GUEVWOoGTJIv8MCcQE1KYNwXEz1vjzGYLD76+TH/wCY/wDaOgoo12CrqBoQYEjlHXCrLD7msv4ZpGOm56YzGYd7I/J9Pwbi4FmfPJS8ggHkNRMDykk/E4F9orVyBtL26bjGYzDu36mhnFeRG0cv/t19228dsSu5WnlNJI1e9Fp5OvfGYzE2Tp+v4ZO+nrobpcmf/lb82xV+FoIFh/DjMZhuHiXruMxdfXcs3sqx+z1T1g364jKDSbDYfm2MxmAfvS+Zj5YnZRpUwJ079dxgOio8Tb8P7YzGYrXAxcE1Ec9D/wCog+ox0rJuWyyMxLMQZJuTc9cZjMQe3e6vmIz8CPO/8xPSfqcWKjRVwNahoEjUJiQZ3xmMxNl4XruJl0BMrTCJnNACwRGkRHIdowg4kxSo2g6bj3bdT2xmMw6PvfQql/l8/wCRglMeAggQWNothTVqHxKAkxG09kMYzGYo9i6mYSbj1FdI5Rsg26cuK5SEVKsWggDyuNsZjMVz6jZDsVWFFSCQQakQduU/sPkMM/bowlAix8GZG862vPe2+PcZjzq88fmyT/JB3F0AzFEAAAozGOptc9zYX8sa+0/LRphbAhiQLA2XGYzE8eYgLlCbMCEtaw2/6cAcScjK0GBOqSJ6xrNp7XPzxmMxVi5Xz/kdDp8xZxERWWLcy/mMOOHXzd7ypmfhjMZg8vuf+WFP3f0JOL5Sn4z8ibj8I7DyxmMxmNg3pRsW6R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804437" y="2672917"/>
            <a:ext cx="3888432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37" y="2672917"/>
            <a:ext cx="3979930" cy="326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7" y="2668182"/>
            <a:ext cx="3986726" cy="326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528392" cy="468051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/>
              <a:t>Galerina marginata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632848" cy="864096"/>
          </a:xfrm>
        </p:spPr>
        <p:txBody>
          <a:bodyPr/>
          <a:lstStyle/>
          <a:p>
            <a:r>
              <a:rPr lang="fr-CH" sz="4000" dirty="0"/>
              <a:t>5.4 Quelques confusions 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788024" y="1628800"/>
            <a:ext cx="3960440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Pholliota mutabilis (Com)</a:t>
            </a:r>
          </a:p>
        </p:txBody>
      </p:sp>
      <p:pic>
        <p:nvPicPr>
          <p:cNvPr id="11" name="Picture 2" descr="C:\Users\pillpier\AppData\Local\Microsoft\Windows\Temporary Internet Files\Content.IE5\FH6A61W9\220px-Latin_Cross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5904"/>
            <a:ext cx="383168" cy="5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454158" cy="32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422956" cy="32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3528392" cy="468051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/>
              <a:t>Cortinarius Traganus (N.C)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7632848" cy="864096"/>
          </a:xfrm>
        </p:spPr>
        <p:txBody>
          <a:bodyPr/>
          <a:lstStyle/>
          <a:p>
            <a:r>
              <a:rPr lang="fr-CH" sz="4000" dirty="0"/>
              <a:t>5.5 Quelques confusions :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4788024" y="1628800"/>
            <a:ext cx="3960440" cy="46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Lepista nuda (Com)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2922233" cy="39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49970"/>
            <a:ext cx="2922233" cy="390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3588" y="1268760"/>
            <a:ext cx="7598705" cy="52565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Comme le monde des abeilles, le monde de la mycologie est en constante évolution.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Si un maillon de la chaîne disparaît, l’écosystème se détruira et, en dernier lieu,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algn="ctr"/>
            <a:r>
              <a:rPr lang="fr-CH" sz="4400" b="1" dirty="0"/>
              <a:t>l’être humain.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5040560" cy="864096"/>
          </a:xfrm>
        </p:spPr>
        <p:txBody>
          <a:bodyPr/>
          <a:lstStyle/>
          <a:p>
            <a:r>
              <a:rPr lang="fr-CH" sz="4000" dirty="0"/>
              <a:t>6. Conclusion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9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3588" y="1268760"/>
            <a:ext cx="7598705" cy="52565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Merci pour votre participation !</a:t>
            </a:r>
          </a:p>
          <a:p>
            <a:endParaRPr lang="fr-CH" sz="4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dirty="0"/>
              <a:t>Bonne saison mycologique et à bientôt !</a:t>
            </a:r>
          </a:p>
          <a:p>
            <a:endParaRPr lang="fr-CH" dirty="0"/>
          </a:p>
          <a:p>
            <a:endParaRPr lang="fr-CH" dirty="0"/>
          </a:p>
          <a:p>
            <a:pPr algn="r"/>
            <a:r>
              <a:rPr lang="fr-CH" dirty="0"/>
              <a:t>Pillet Pierre-Alain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H" dirty="0"/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5040560" cy="864096"/>
          </a:xfrm>
        </p:spPr>
        <p:txBody>
          <a:bodyPr/>
          <a:lstStyle/>
          <a:p>
            <a:r>
              <a:rPr lang="fr-CH" sz="4000" dirty="0"/>
              <a:t>7. Questions?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39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CH" b="1" dirty="0"/>
              <a:t>Tous les champignons blancs sont comestibles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FAUX</a:t>
            </a:r>
            <a:r>
              <a:rPr lang="fr-CH" dirty="0"/>
              <a:t>. Certaines familles comme Amanita, Clitocybe ou Inocybe sont blanches et toxiques, même mortelles.</a:t>
            </a:r>
            <a:endParaRPr lang="fr-CH" sz="2400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26469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086842-03F8-43C5-ADF4-BCBA4496B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1809070" cy="1224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8FAB2-B9CE-40D5-A372-5C1570DCB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6992"/>
            <a:ext cx="1943100" cy="23526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D06313-DC77-4026-A537-CF21289BA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2514600" cy="18192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656040-DEA8-462F-8EAC-C300F7E84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619375" cy="19442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E699345-617E-4469-AD6B-801549F93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6003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280920" cy="5328592"/>
          </a:xfrm>
        </p:spPr>
        <p:txBody>
          <a:bodyPr>
            <a:normAutofit/>
          </a:bodyPr>
          <a:lstStyle/>
          <a:p>
            <a:endParaRPr lang="fr-CH" dirty="0"/>
          </a:p>
          <a:p>
            <a:r>
              <a:rPr lang="fr-CH" b="1" dirty="0"/>
              <a:t>2. Les Bolets à tubes rouges sont comestibles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>
              <a:solidFill>
                <a:srgbClr val="FF0000"/>
              </a:solidFill>
            </a:endParaRPr>
          </a:p>
          <a:p>
            <a:r>
              <a:rPr lang="fr-CH" b="1" dirty="0">
                <a:solidFill>
                  <a:srgbClr val="FF0000"/>
                </a:solidFill>
              </a:rPr>
              <a:t>FAUX</a:t>
            </a:r>
            <a:r>
              <a:rPr lang="fr-CH" dirty="0"/>
              <a:t>. Peu le sont.</a:t>
            </a:r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26469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301184-6E79-4B36-BC70-96E924358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53" y="2720228"/>
            <a:ext cx="2958643" cy="22929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AB579E-90DD-4A27-BA34-FBA3670EA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2823866" cy="30963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C74C45-6D07-4819-9A9D-5C6616FCD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2590800" cy="1762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C2DCA4-B26A-4FCF-B7A4-79C5B924B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77804"/>
            <a:ext cx="2808312" cy="21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r>
              <a:rPr lang="fr-CH" b="1" dirty="0"/>
              <a:t>3. La réaction </a:t>
            </a:r>
            <a:r>
              <a:rPr lang="fr-CH" b="1" dirty="0" err="1"/>
              <a:t>bleuissante</a:t>
            </a:r>
            <a:r>
              <a:rPr lang="fr-CH" b="1" dirty="0"/>
              <a:t> de certains champignons est synonyme de toxicité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FAUX</a:t>
            </a:r>
            <a:r>
              <a:rPr lang="fr-CH" dirty="0"/>
              <a:t>. C’est un critère de détermination.</a:t>
            </a:r>
          </a:p>
          <a:p>
            <a:endParaRPr lang="fr-CH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26469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68BDCE-0E8B-4C1F-8F43-C0567C68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2786185" cy="20882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D8ECE5-54BD-4181-A263-ECA8F8DB2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576450" cy="20162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EB145DE-063A-4D77-A1B9-EF9899AFF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2555431" cy="220295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9D6CA1-B531-43B5-9C34-9D46111C1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3120423" cy="19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496944" cy="5472608"/>
          </a:xfrm>
        </p:spPr>
        <p:txBody>
          <a:bodyPr>
            <a:normAutofit fontScale="92500" lnSpcReduction="20000"/>
          </a:bodyPr>
          <a:lstStyle/>
          <a:p>
            <a:r>
              <a:rPr lang="fr-CH" b="1" dirty="0"/>
              <a:t>4. Le mélange de champignons dans le panier peut être dangereux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r>
              <a:rPr lang="fr-CH" b="1" dirty="0">
                <a:solidFill>
                  <a:srgbClr val="FF0000"/>
                </a:solidFill>
              </a:rPr>
              <a:t>VRAI. </a:t>
            </a:r>
            <a:r>
              <a:rPr lang="fr-CH" dirty="0"/>
              <a:t>Le mélange de champignons inconnus peut provoquer des troubles gastro-intestinaux. Méfiez-vous !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26469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DE7D65-9247-4238-8632-247C8501A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2895192" cy="19442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DD58ED0-87E1-4A15-9C75-F617A7E29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454997" cy="39450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5E6F237-BDA1-427D-80BC-A78CC4385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3201624" cy="2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0920" cy="5661248"/>
          </a:xfrm>
        </p:spPr>
        <p:txBody>
          <a:bodyPr>
            <a:normAutofit fontScale="70000" lnSpcReduction="20000"/>
          </a:bodyPr>
          <a:lstStyle/>
          <a:p>
            <a:r>
              <a:rPr lang="fr-CH" sz="2600" b="1" dirty="0"/>
              <a:t>5. Pour le contrôle, un seul exemplaire suffit ?</a:t>
            </a:r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/>
          </a:p>
          <a:p>
            <a:endParaRPr lang="fr-CH" b="1" dirty="0">
              <a:solidFill>
                <a:srgbClr val="FF0000"/>
              </a:solidFill>
            </a:endParaRPr>
          </a:p>
          <a:p>
            <a:endParaRPr lang="fr-CH" b="1" dirty="0">
              <a:solidFill>
                <a:srgbClr val="FF0000"/>
              </a:solidFill>
            </a:endParaRPr>
          </a:p>
          <a:p>
            <a:endParaRPr lang="fr-CH" b="1" dirty="0">
              <a:solidFill>
                <a:srgbClr val="FF0000"/>
              </a:solidFill>
            </a:endParaRPr>
          </a:p>
          <a:p>
            <a:endParaRPr lang="fr-CH" b="1" dirty="0">
              <a:solidFill>
                <a:srgbClr val="FF0000"/>
              </a:solidFill>
            </a:endParaRPr>
          </a:p>
          <a:p>
            <a:r>
              <a:rPr lang="fr-CH" sz="2600" b="1" dirty="0">
                <a:solidFill>
                  <a:srgbClr val="FF0000"/>
                </a:solidFill>
              </a:rPr>
              <a:t>FAUX</a:t>
            </a:r>
            <a:r>
              <a:rPr lang="fr-CH" sz="2600" dirty="0"/>
              <a:t>. Les confusions sont possibles. Plus il y a d’espèces de tailles différentes, plus la détermination sera facilitée.</a:t>
            </a:r>
          </a:p>
          <a:p>
            <a:r>
              <a:rPr lang="fr-CH" dirty="0"/>
              <a:t>	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202577"/>
            <a:ext cx="6264696" cy="864096"/>
          </a:xfrm>
        </p:spPr>
        <p:txBody>
          <a:bodyPr/>
          <a:lstStyle/>
          <a:p>
            <a:r>
              <a:rPr lang="fr-CH" sz="4000" dirty="0"/>
              <a:t>2. Jeu du Vrai – Faux ?</a:t>
            </a:r>
          </a:p>
        </p:txBody>
      </p:sp>
      <p:pic>
        <p:nvPicPr>
          <p:cNvPr id="4" name="Image 3" descr="logomyco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01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FAF841-98F7-41DB-896F-87A247D2E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4"/>
            <a:ext cx="1418070" cy="19333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884B18-20D5-4217-B7BB-810C19052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055966" cy="13681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B367F9-8AD9-457E-9773-84F6A3F05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3092805" cy="23196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4147AA-F172-4F54-9E2A-9F8413EE91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2794800" cy="19523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7DEFA77-3819-44F1-9BC8-0B829CE51B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7072"/>
            <a:ext cx="2794800" cy="19004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5610B5D-E532-44BA-AF6C-1772DB7E6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95941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1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lage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1814</TotalTime>
  <Words>1708</Words>
  <Application>Microsoft Office PowerPoint</Application>
  <PresentationFormat>Affichage à l'écran (4:3)</PresentationFormat>
  <Paragraphs>397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Georgia</vt:lpstr>
      <vt:lpstr>Trebuchet MS</vt:lpstr>
      <vt:lpstr>Wingdings</vt:lpstr>
      <vt:lpstr>Sillage</vt:lpstr>
      <vt:lpstr>Champignons</vt:lpstr>
      <vt:lpstr>Présentation de l’exposé 1</vt:lpstr>
      <vt:lpstr>Présentation de l’exposé 2</vt:lpstr>
      <vt:lpstr>1. Introduction</vt:lpstr>
      <vt:lpstr>2. Jeu du Vrai – Faux ?</vt:lpstr>
      <vt:lpstr>2. Jeu du Vrai – Faux ?</vt:lpstr>
      <vt:lpstr>2. Jeu du Vrai – Faux ?</vt:lpstr>
      <vt:lpstr>2. Jeu du Vrai – Faux ?</vt:lpstr>
      <vt:lpstr>2. Jeu du Vrai – Faux ?</vt:lpstr>
      <vt:lpstr>2. Jeu du Vrai – Faux ?</vt:lpstr>
      <vt:lpstr>2. Jeu du Vrai – Faux ?</vt:lpstr>
      <vt:lpstr>2.1 Confusions :</vt:lpstr>
      <vt:lpstr>2. Jeu du Vrai – Faux ?</vt:lpstr>
      <vt:lpstr>2. Jeu du Vrai – Faux ?</vt:lpstr>
      <vt:lpstr>2. Jeu du Vrai – Faux ?</vt:lpstr>
      <vt:lpstr>3. 10 conseils sympas ?</vt:lpstr>
      <vt:lpstr>3. 10 conseils sympas ?</vt:lpstr>
      <vt:lpstr>3. 10 conseils sympas ?</vt:lpstr>
      <vt:lpstr>3. 10 conseils sympas ?</vt:lpstr>
      <vt:lpstr>3. 10 conseils sympas ?</vt:lpstr>
      <vt:lpstr>3. 10 conseils sympas ?</vt:lpstr>
      <vt:lpstr>3. 10 conseils sympas ?</vt:lpstr>
      <vt:lpstr>3. 10 conseils sympas ?</vt:lpstr>
      <vt:lpstr>3. 10 conseils sympas ?</vt:lpstr>
      <vt:lpstr>3.  10 conseils sympas ?</vt:lpstr>
      <vt:lpstr>4. Règles à retenir:</vt:lpstr>
      <vt:lpstr>5. Mes 2 Conclusions</vt:lpstr>
      <vt:lpstr>Pause 10’</vt:lpstr>
      <vt:lpstr>Champignons Genres et classes</vt:lpstr>
      <vt:lpstr>0. Présentation de l’exposé</vt:lpstr>
      <vt:lpstr>0.1 Introduction</vt:lpstr>
      <vt:lpstr>1. Introduction</vt:lpstr>
      <vt:lpstr>1.1 Introduction</vt:lpstr>
      <vt:lpstr>1.2 Introduction</vt:lpstr>
      <vt:lpstr>1.3 Introduction</vt:lpstr>
      <vt:lpstr>2. A quoi nous servent les 5 sens ?</vt:lpstr>
      <vt:lpstr>2.1 A quoi nous servent les 5 sens ?</vt:lpstr>
      <vt:lpstr>2.2 A quoi nous servent les 5 sens ?</vt:lpstr>
      <vt:lpstr>3. Comment on détermine un champignon? </vt:lpstr>
      <vt:lpstr>4. Qu’avons-nous comme aide ?</vt:lpstr>
      <vt:lpstr>5.0 Quelques confusions :</vt:lpstr>
      <vt:lpstr>5.1 Quelques confusions :</vt:lpstr>
      <vt:lpstr>5.2 Quelques confusions :</vt:lpstr>
      <vt:lpstr>5.3 Quelques confusions :</vt:lpstr>
      <vt:lpstr>5.4 Quelques confusions :</vt:lpstr>
      <vt:lpstr>5.5 Quelques confusions :</vt:lpstr>
      <vt:lpstr>6. Conclusion</vt:lpstr>
      <vt:lpstr>7.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Champignons</dc:title>
  <dc:creator>Pillet Pierre-Alain</dc:creator>
  <cp:lastModifiedBy>Hana Crausaz</cp:lastModifiedBy>
  <cp:revision>109</cp:revision>
  <cp:lastPrinted>2019-01-22T13:38:18Z</cp:lastPrinted>
  <dcterms:created xsi:type="dcterms:W3CDTF">2020-03-03T07:51:41Z</dcterms:created>
  <dcterms:modified xsi:type="dcterms:W3CDTF">2025-04-15T13:16:10Z</dcterms:modified>
</cp:coreProperties>
</file>