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8" r:id="rId3"/>
    <p:sldId id="288" r:id="rId4"/>
    <p:sldId id="257" r:id="rId5"/>
    <p:sldId id="279" r:id="rId6"/>
    <p:sldId id="280" r:id="rId7"/>
    <p:sldId id="281" r:id="rId8"/>
    <p:sldId id="282" r:id="rId9"/>
    <p:sldId id="283" r:id="rId10"/>
    <p:sldId id="259" r:id="rId11"/>
    <p:sldId id="289" r:id="rId12"/>
    <p:sldId id="278" r:id="rId13"/>
    <p:sldId id="284" r:id="rId14"/>
    <p:sldId id="285" r:id="rId15"/>
    <p:sldId id="286" r:id="rId16"/>
    <p:sldId id="287" r:id="rId17"/>
    <p:sldId id="290" r:id="rId18"/>
    <p:sldId id="265" r:id="rId19"/>
    <p:sldId id="266" r:id="rId20"/>
    <p:sldId id="267" r:id="rId21"/>
    <p:sldId id="268" r:id="rId22"/>
    <p:sldId id="26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9617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4023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3499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5350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5038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95909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9973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35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6450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296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83606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2287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8999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907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258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1057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AE0DB-F95F-495E-AEA5-45CF3AD3B48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78553D4-C4B7-4292-A6C3-6D3C67FD66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3265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source=images&amp;cd=&amp;cad=rja&amp;uact=8&amp;ved=2ahUKEwjT3-Dt38rgAhWREBQKHS7oDCsQjRx6BAgBEAU&amp;url=http%3A%2F%2Fwww.google.ch%2Furl%3Fsa%3Di%26rct%3Dj%26q%3D%26esrc%3Ds%26source%3Dimages%26cd%3D%26ved%3D%26url%3Dhttp%253A%252F%252Fwww.photos-alsace-lorraine.com%252Falbum%252F3775%252FLactaire%252Bvelout%2525E9%25252C%252BLactarius%252Bvellereus%26psig%3DAOvVaw1eSvj9ZQif2s3ScRD2Y3F4%26ust%3D1550767081489668&amp;psig=AOvVaw1eSvj9ZQif2s3ScRD2Y3F4&amp;ust=1550767081489668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F7439-5005-46C2-8F04-AEF43F42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211" y="1073791"/>
            <a:ext cx="8915399" cy="2994870"/>
          </a:xfrm>
        </p:spPr>
        <p:txBody>
          <a:bodyPr>
            <a:normAutofit/>
          </a:bodyPr>
          <a:lstStyle/>
          <a:p>
            <a:r>
              <a:rPr lang="fr-CH" sz="6000" dirty="0"/>
              <a:t>Russules </a:t>
            </a:r>
            <a:br>
              <a:rPr lang="fr-CH" sz="6000" dirty="0"/>
            </a:br>
            <a:r>
              <a:rPr lang="fr-CH" sz="6000" dirty="0"/>
              <a:t>Lactaires </a:t>
            </a:r>
            <a:br>
              <a:rPr lang="fr-CH" sz="6000" dirty="0"/>
            </a:br>
            <a:r>
              <a:rPr lang="fr-CH" sz="6000" dirty="0"/>
              <a:t>Cortinaires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16F53C8-E7FE-4A38-854E-1FC486F198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H" dirty="0"/>
              <a:t>Cours préparé par Faibella Jean-Michel et </a:t>
            </a:r>
            <a:r>
              <a:rPr lang="fr-CH" dirty="0" err="1"/>
              <a:t>Ancay</a:t>
            </a:r>
            <a:r>
              <a:rPr lang="fr-CH" dirty="0"/>
              <a:t> Jacques</a:t>
            </a:r>
          </a:p>
        </p:txBody>
      </p:sp>
    </p:spTree>
    <p:extLst>
      <p:ext uri="{BB962C8B-B14F-4D97-AF65-F5344CB8AC3E}">
        <p14:creationId xmlns:p14="http://schemas.microsoft.com/office/powerpoint/2010/main" val="3611369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F7439-5005-46C2-8F04-AEF43F42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1630" y="897623"/>
            <a:ext cx="10293292" cy="1082180"/>
          </a:xfrm>
        </p:spPr>
        <p:txBody>
          <a:bodyPr>
            <a:normAutofit/>
          </a:bodyPr>
          <a:lstStyle/>
          <a:p>
            <a:r>
              <a:rPr lang="fr-CH" sz="4400" dirty="0"/>
              <a:t>Tableau de la sporée de </a:t>
            </a:r>
            <a:r>
              <a:rPr lang="fr-CH" sz="4400" dirty="0" err="1"/>
              <a:t>Romagnési</a:t>
            </a:r>
            <a:endParaRPr lang="fr-CH" sz="4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224A1F-071A-4418-8749-89127D926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125" y="2021747"/>
            <a:ext cx="10403631" cy="33276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60F88B-237B-4F10-BC17-5F478C794157}"/>
              </a:ext>
            </a:extLst>
          </p:cNvPr>
          <p:cNvSpPr txBox="1"/>
          <p:nvPr/>
        </p:nvSpPr>
        <p:spPr>
          <a:xfrm>
            <a:off x="2762888" y="5919118"/>
            <a:ext cx="676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Site internet:  Clé des champignons à lames des Sept-Îles</a:t>
            </a:r>
          </a:p>
        </p:txBody>
      </p:sp>
    </p:spTree>
    <p:extLst>
      <p:ext uri="{BB962C8B-B14F-4D97-AF65-F5344CB8AC3E}">
        <p14:creationId xmlns:p14="http://schemas.microsoft.com/office/powerpoint/2010/main" val="1679962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F7439-5005-46C2-8F04-AEF43F42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2335" y="2128707"/>
            <a:ext cx="8915399" cy="2262781"/>
          </a:xfrm>
        </p:spPr>
        <p:txBody>
          <a:bodyPr>
            <a:normAutofit/>
          </a:bodyPr>
          <a:lstStyle/>
          <a:p>
            <a:r>
              <a:rPr lang="fr-CH" sz="6000" b="1" dirty="0"/>
              <a:t>Les Lactaires</a:t>
            </a:r>
          </a:p>
        </p:txBody>
      </p:sp>
    </p:spTree>
    <p:extLst>
      <p:ext uri="{BB962C8B-B14F-4D97-AF65-F5344CB8AC3E}">
        <p14:creationId xmlns:p14="http://schemas.microsoft.com/office/powerpoint/2010/main" val="1305893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1169" y="1627464"/>
            <a:ext cx="10237308" cy="4655890"/>
          </a:xfrm>
        </p:spPr>
        <p:txBody>
          <a:bodyPr>
            <a:normAutofit/>
          </a:bodyPr>
          <a:lstStyle/>
          <a:p>
            <a:r>
              <a:rPr lang="fr-CH" sz="2800" dirty="0"/>
              <a:t>Principaux caractères de détermination macroscopique:</a:t>
            </a:r>
          </a:p>
          <a:p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3600" dirty="0">
                <a:solidFill>
                  <a:schemeClr val="tx1"/>
                </a:solidFill>
              </a:rPr>
              <a:t>L’habitat ou biotope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3600" dirty="0">
                <a:solidFill>
                  <a:schemeClr val="tx1"/>
                </a:solidFill>
              </a:rPr>
              <a:t>La cuticule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3600" dirty="0">
                <a:solidFill>
                  <a:schemeClr val="tx1"/>
                </a:solidFill>
              </a:rPr>
              <a:t>Les lames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3600" dirty="0">
                <a:solidFill>
                  <a:schemeClr val="tx1"/>
                </a:solidFill>
              </a:rPr>
              <a:t>La chair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3600" dirty="0">
                <a:solidFill>
                  <a:schemeClr val="tx1"/>
                </a:solidFill>
              </a:rPr>
              <a:t>Le lait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92DC2C7-C791-4833-9502-4876E40E0A45}"/>
              </a:ext>
            </a:extLst>
          </p:cNvPr>
          <p:cNvSpPr txBox="1">
            <a:spLocks/>
          </p:cNvSpPr>
          <p:nvPr/>
        </p:nvSpPr>
        <p:spPr>
          <a:xfrm>
            <a:off x="1929468" y="234892"/>
            <a:ext cx="9466087" cy="1178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H" dirty="0"/>
              <a:t>Les Lactaires, les caractères:</a:t>
            </a:r>
          </a:p>
        </p:txBody>
      </p:sp>
      <p:sp>
        <p:nvSpPr>
          <p:cNvPr id="8" name="Sous-titre 4">
            <a:extLst>
              <a:ext uri="{FF2B5EF4-FFF2-40B4-BE49-F238E27FC236}">
                <a16:creationId xmlns:a16="http://schemas.microsoft.com/office/drawing/2014/main" id="{61A610C8-A4B3-4991-A086-7D4A763C7AA7}"/>
              </a:ext>
            </a:extLst>
          </p:cNvPr>
          <p:cNvSpPr txBox="1">
            <a:spLocks/>
          </p:cNvSpPr>
          <p:nvPr/>
        </p:nvSpPr>
        <p:spPr>
          <a:xfrm>
            <a:off x="7723275" y="3988814"/>
            <a:ext cx="3492805" cy="200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3200" b="1" dirty="0">
                <a:solidFill>
                  <a:srgbClr val="FF0000"/>
                </a:solidFill>
              </a:rPr>
              <a:t>Les clés sont très difficiles sans la microscopie</a:t>
            </a:r>
          </a:p>
        </p:txBody>
      </p:sp>
    </p:spTree>
    <p:extLst>
      <p:ext uri="{BB962C8B-B14F-4D97-AF65-F5344CB8AC3E}">
        <p14:creationId xmlns:p14="http://schemas.microsoft.com/office/powerpoint/2010/main" val="292856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1897" y="1451295"/>
            <a:ext cx="9233934" cy="509211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FF0000"/>
                </a:solidFill>
              </a:rPr>
              <a:t>L’habitat ou biotope:</a:t>
            </a:r>
            <a:r>
              <a:rPr lang="fr-CH" dirty="0"/>
              <a:t> On parle de la nature du sol, calcaire ou acide, arbres ou plantes, forêts ou prairies, altitude.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dirty="0" err="1"/>
              <a:t>Lactarius</a:t>
            </a:r>
            <a:r>
              <a:rPr lang="fr-CH" dirty="0"/>
              <a:t> </a:t>
            </a:r>
            <a:r>
              <a:rPr lang="fr-CH" dirty="0" err="1"/>
              <a:t>porninsis</a:t>
            </a:r>
            <a:r>
              <a:rPr lang="fr-CH" dirty="0"/>
              <a:t>								</a:t>
            </a:r>
            <a:r>
              <a:rPr lang="fr-CH" dirty="0" err="1"/>
              <a:t>lactarius</a:t>
            </a:r>
            <a:r>
              <a:rPr lang="fr-CH" dirty="0"/>
              <a:t> </a:t>
            </a:r>
            <a:r>
              <a:rPr lang="fr-CH" dirty="0" err="1"/>
              <a:t>aurantiacus</a:t>
            </a: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92DC2C7-C791-4833-9502-4876E40E0A45}"/>
              </a:ext>
            </a:extLst>
          </p:cNvPr>
          <p:cNvSpPr txBox="1">
            <a:spLocks/>
          </p:cNvSpPr>
          <p:nvPr/>
        </p:nvSpPr>
        <p:spPr>
          <a:xfrm>
            <a:off x="1929468" y="234892"/>
            <a:ext cx="9466087" cy="1178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H" dirty="0"/>
              <a:t>Les Lactaires, les caractères:</a:t>
            </a:r>
          </a:p>
        </p:txBody>
      </p:sp>
      <p:pic>
        <p:nvPicPr>
          <p:cNvPr id="3" name="Image 2" descr="Une image contenant herbe, champignon, extérieur, terrain&#10;&#10;Description générée automatiquement">
            <a:extLst>
              <a:ext uri="{FF2B5EF4-FFF2-40B4-BE49-F238E27FC236}">
                <a16:creationId xmlns:a16="http://schemas.microsoft.com/office/drawing/2014/main" id="{826F1ADF-03D0-4E62-BC04-0647F058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55" y="2211355"/>
            <a:ext cx="4320484" cy="3396342"/>
          </a:xfrm>
          <a:prstGeom prst="rect">
            <a:avLst/>
          </a:prstGeom>
        </p:spPr>
      </p:pic>
      <p:pic>
        <p:nvPicPr>
          <p:cNvPr id="10" name="Image 9" descr="Une image contenant champignon, herbe, extérieur, terrain&#10;&#10;Description générée automatiquement">
            <a:extLst>
              <a:ext uri="{FF2B5EF4-FFF2-40B4-BE49-F238E27FC236}">
                <a16:creationId xmlns:a16="http://schemas.microsoft.com/office/drawing/2014/main" id="{B4DA6312-266C-42DC-A200-907A6E002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39" y="2230016"/>
            <a:ext cx="4503575" cy="337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1897" y="1451295"/>
            <a:ext cx="9233934" cy="526674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FF0000"/>
                </a:solidFill>
              </a:rPr>
              <a:t>La cuticule</a:t>
            </a:r>
            <a:r>
              <a:rPr lang="fr-CH" dirty="0"/>
              <a:t>: lisse ou rugueuse ou visqueuse, sèche ou laineuse.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2200" dirty="0" err="1"/>
              <a:t>Lactarius</a:t>
            </a:r>
            <a:r>
              <a:rPr lang="fr-CH" sz="2200" dirty="0"/>
              <a:t> </a:t>
            </a:r>
            <a:r>
              <a:rPr lang="fr-CH" sz="2200" dirty="0" err="1"/>
              <a:t>tominosus</a:t>
            </a:r>
            <a:r>
              <a:rPr lang="fr-CH" sz="2200" dirty="0"/>
              <a:t>						</a:t>
            </a:r>
            <a:r>
              <a:rPr lang="fr-CH" sz="2200" dirty="0" err="1"/>
              <a:t>lactarius</a:t>
            </a:r>
            <a:r>
              <a:rPr lang="fr-CH" sz="2200" dirty="0"/>
              <a:t> </a:t>
            </a:r>
            <a:r>
              <a:rPr lang="fr-CH" sz="2200" dirty="0" err="1"/>
              <a:t>vellereus</a:t>
            </a:r>
            <a:endParaRPr lang="fr-CH" sz="2200" dirty="0"/>
          </a:p>
          <a:p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92DC2C7-C791-4833-9502-4876E40E0A45}"/>
              </a:ext>
            </a:extLst>
          </p:cNvPr>
          <p:cNvSpPr txBox="1">
            <a:spLocks/>
          </p:cNvSpPr>
          <p:nvPr/>
        </p:nvSpPr>
        <p:spPr>
          <a:xfrm>
            <a:off x="1929468" y="234892"/>
            <a:ext cx="9466087" cy="1178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H" dirty="0"/>
              <a:t>Les Lactaires, les caractères:</a:t>
            </a:r>
          </a:p>
        </p:txBody>
      </p:sp>
      <p:pic>
        <p:nvPicPr>
          <p:cNvPr id="3" name="Image 2" descr="Une image contenant herbe, champignon, extérieur, terrain&#10;&#10;Description générée automatiquement">
            <a:extLst>
              <a:ext uri="{FF2B5EF4-FFF2-40B4-BE49-F238E27FC236}">
                <a16:creationId xmlns:a16="http://schemas.microsoft.com/office/drawing/2014/main" id="{AD9A05F8-026B-42E6-843F-1D60BE31A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92" y="2290192"/>
            <a:ext cx="4216867" cy="3300469"/>
          </a:xfrm>
          <a:prstGeom prst="rect">
            <a:avLst/>
          </a:prstGeom>
        </p:spPr>
      </p:pic>
      <p:pic>
        <p:nvPicPr>
          <p:cNvPr id="1026" name="Picture 2" descr="Résultat de recherche d'images pour &quot;lactarius circi&quot;">
            <a:hlinkClick r:id="rId3"/>
            <a:extLst>
              <a:ext uri="{FF2B5EF4-FFF2-40B4-BE49-F238E27FC236}">
                <a16:creationId xmlns:a16="http://schemas.microsoft.com/office/drawing/2014/main" id="{F8729E90-221D-450B-ACBB-179E4E32C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84" y="2280180"/>
            <a:ext cx="4890698" cy="326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57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1897" y="1451294"/>
            <a:ext cx="9233934" cy="528540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FF0000"/>
                </a:solidFill>
              </a:rPr>
              <a:t>Les lames</a:t>
            </a:r>
            <a:r>
              <a:rPr lang="fr-CH" dirty="0"/>
              <a:t>: Couleur, espacées avec ou sans Lait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dirty="0" err="1"/>
              <a:t>Lactarius</a:t>
            </a:r>
            <a:r>
              <a:rPr lang="fr-CH" dirty="0"/>
              <a:t> </a:t>
            </a:r>
            <a:r>
              <a:rPr lang="fr-CH" dirty="0" err="1"/>
              <a:t>deterimus</a:t>
            </a: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92DC2C7-C791-4833-9502-4876E40E0A45}"/>
              </a:ext>
            </a:extLst>
          </p:cNvPr>
          <p:cNvSpPr txBox="1">
            <a:spLocks/>
          </p:cNvSpPr>
          <p:nvPr/>
        </p:nvSpPr>
        <p:spPr>
          <a:xfrm>
            <a:off x="1929468" y="234892"/>
            <a:ext cx="9466087" cy="1178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H" dirty="0"/>
              <a:t>Les Lactaires, les caractères:</a:t>
            </a:r>
          </a:p>
        </p:txBody>
      </p:sp>
      <p:pic>
        <p:nvPicPr>
          <p:cNvPr id="3" name="Image 2" descr="Une image contenant champignon, herbe, extérieur, oiseau&#10;&#10;Description générée automatiquement">
            <a:extLst>
              <a:ext uri="{FF2B5EF4-FFF2-40B4-BE49-F238E27FC236}">
                <a16:creationId xmlns:a16="http://schemas.microsoft.com/office/drawing/2014/main" id="{18795444-FAB5-4130-B9F2-9601A301B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70" y="1929387"/>
            <a:ext cx="6140056" cy="40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1897" y="1451295"/>
            <a:ext cx="9233934" cy="465589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FF0000"/>
                </a:solidFill>
              </a:rPr>
              <a:t>La chair: </a:t>
            </a:r>
            <a:r>
              <a:rPr lang="fr-CH" dirty="0"/>
              <a:t>Couleur, réaction au contact de l’air, aux réactifs. Odeur et goût (amer – âcre – douce)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dirty="0" err="1"/>
              <a:t>Lactarius</a:t>
            </a:r>
            <a:r>
              <a:rPr lang="fr-CH" dirty="0"/>
              <a:t> </a:t>
            </a:r>
            <a:r>
              <a:rPr lang="fr-CH" dirty="0" err="1"/>
              <a:t>representaneus</a:t>
            </a:r>
            <a:r>
              <a:rPr lang="fr-CH" dirty="0"/>
              <a:t>				            </a:t>
            </a:r>
            <a:r>
              <a:rPr lang="fr-CH" dirty="0" err="1"/>
              <a:t>Lactarius</a:t>
            </a:r>
            <a:r>
              <a:rPr lang="fr-CH" dirty="0"/>
              <a:t> </a:t>
            </a:r>
            <a:r>
              <a:rPr lang="fr-CH" dirty="0" err="1"/>
              <a:t>hysginus</a:t>
            </a:r>
            <a:endParaRPr lang="fr-CH" dirty="0"/>
          </a:p>
          <a:p>
            <a:endParaRPr lang="fr-CH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92DC2C7-C791-4833-9502-4876E40E0A45}"/>
              </a:ext>
            </a:extLst>
          </p:cNvPr>
          <p:cNvSpPr txBox="1">
            <a:spLocks/>
          </p:cNvSpPr>
          <p:nvPr/>
        </p:nvSpPr>
        <p:spPr>
          <a:xfrm>
            <a:off x="1929468" y="234892"/>
            <a:ext cx="9466087" cy="1178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H" dirty="0"/>
              <a:t>Les Lactaires, les caractères:</a:t>
            </a:r>
          </a:p>
        </p:txBody>
      </p:sp>
      <p:pic>
        <p:nvPicPr>
          <p:cNvPr id="3" name="Image 2" descr="Une image contenant champignon, herbe, extérieur, alimentation&#10;&#10;Description générée automatiquement">
            <a:extLst>
              <a:ext uri="{FF2B5EF4-FFF2-40B4-BE49-F238E27FC236}">
                <a16:creationId xmlns:a16="http://schemas.microsoft.com/office/drawing/2014/main" id="{9E753DF1-0C68-4418-906E-07896614E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78" y="2225345"/>
            <a:ext cx="4224043" cy="3093104"/>
          </a:xfrm>
          <a:prstGeom prst="rect">
            <a:avLst/>
          </a:prstGeom>
        </p:spPr>
      </p:pic>
      <p:pic>
        <p:nvPicPr>
          <p:cNvPr id="8" name="Image 7" descr="Une image contenant champignon, herbe, extérieur, pile&#10;&#10;Description générée automatiquement">
            <a:extLst>
              <a:ext uri="{FF2B5EF4-FFF2-40B4-BE49-F238E27FC236}">
                <a16:creationId xmlns:a16="http://schemas.microsoft.com/office/drawing/2014/main" id="{58DDD979-DAA8-45B6-A5D4-26B162BBA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04" y="2211355"/>
            <a:ext cx="4895075" cy="31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1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1897" y="1451295"/>
            <a:ext cx="9233934" cy="505214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FF0000"/>
                </a:solidFill>
              </a:rPr>
              <a:t>Le lait: </a:t>
            </a:r>
            <a:r>
              <a:rPr lang="fr-CH" dirty="0"/>
              <a:t>blanc, coloré, aqueux, immuable ou se colore au contact de l’air ou au réactif. Peut-être doux – amer – brûlant.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dirty="0" err="1"/>
              <a:t>Lactarius</a:t>
            </a:r>
            <a:r>
              <a:rPr lang="fr-CH" dirty="0"/>
              <a:t> </a:t>
            </a:r>
            <a:r>
              <a:rPr lang="fr-CH" dirty="0" err="1"/>
              <a:t>rufus</a:t>
            </a:r>
            <a:r>
              <a:rPr lang="fr-CH" dirty="0"/>
              <a:t>                     </a:t>
            </a:r>
            <a:r>
              <a:rPr lang="fr-CH" dirty="0" err="1"/>
              <a:t>Lactarius</a:t>
            </a:r>
            <a:r>
              <a:rPr lang="fr-CH" dirty="0"/>
              <a:t> </a:t>
            </a:r>
            <a:r>
              <a:rPr lang="fr-CH" dirty="0" err="1"/>
              <a:t>representaneus</a:t>
            </a:r>
            <a:r>
              <a:rPr lang="fr-CH" dirty="0"/>
              <a:t>         </a:t>
            </a:r>
            <a:r>
              <a:rPr lang="fr-CH" dirty="0" err="1"/>
              <a:t>Lactarius</a:t>
            </a:r>
            <a:r>
              <a:rPr lang="fr-CH" dirty="0"/>
              <a:t> </a:t>
            </a:r>
            <a:r>
              <a:rPr lang="fr-CH" dirty="0" err="1"/>
              <a:t>scobiculatus</a:t>
            </a:r>
            <a:endParaRPr lang="fr-CH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92DC2C7-C791-4833-9502-4876E40E0A45}"/>
              </a:ext>
            </a:extLst>
          </p:cNvPr>
          <p:cNvSpPr txBox="1">
            <a:spLocks/>
          </p:cNvSpPr>
          <p:nvPr/>
        </p:nvSpPr>
        <p:spPr>
          <a:xfrm>
            <a:off x="1929468" y="234892"/>
            <a:ext cx="9466087" cy="1178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H" dirty="0"/>
              <a:t>Les Lactaires, les caractères:</a:t>
            </a:r>
          </a:p>
        </p:txBody>
      </p:sp>
      <p:pic>
        <p:nvPicPr>
          <p:cNvPr id="3" name="Image 2" descr="Une image contenant herbe, champignon, extérieur&#10;&#10;Description générée automatiquement">
            <a:extLst>
              <a:ext uri="{FF2B5EF4-FFF2-40B4-BE49-F238E27FC236}">
                <a16:creationId xmlns:a16="http://schemas.microsoft.com/office/drawing/2014/main" id="{D028C61C-5FF5-4024-8456-E7E6FA960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63" y="2174032"/>
            <a:ext cx="3329934" cy="2836507"/>
          </a:xfrm>
          <a:prstGeom prst="rect">
            <a:avLst/>
          </a:prstGeom>
        </p:spPr>
      </p:pic>
      <p:pic>
        <p:nvPicPr>
          <p:cNvPr id="8" name="Image 7" descr="Une image contenant champignon, herbe, extérieur, basidiomycète&#10;&#10;Description générée automatiquement">
            <a:extLst>
              <a:ext uri="{FF2B5EF4-FFF2-40B4-BE49-F238E27FC236}">
                <a16:creationId xmlns:a16="http://schemas.microsoft.com/office/drawing/2014/main" id="{4725AD0E-BA13-45F4-9DAD-5D57EC712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2174033"/>
            <a:ext cx="3414245" cy="2855167"/>
          </a:xfrm>
          <a:prstGeom prst="rect">
            <a:avLst/>
          </a:prstGeom>
        </p:spPr>
      </p:pic>
      <p:pic>
        <p:nvPicPr>
          <p:cNvPr id="10" name="Image 9" descr="Une image contenant champignon, extérieur&#10;&#10;Description générée automatiquement">
            <a:extLst>
              <a:ext uri="{FF2B5EF4-FFF2-40B4-BE49-F238E27FC236}">
                <a16:creationId xmlns:a16="http://schemas.microsoft.com/office/drawing/2014/main" id="{66B44EC2-9BD9-49D5-8737-9D3043F19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4" y="2192692"/>
            <a:ext cx="3582958" cy="28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7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F7439-5005-46C2-8F04-AEF43F42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1648" y="1063306"/>
            <a:ext cx="7432645" cy="2262781"/>
          </a:xfrm>
        </p:spPr>
        <p:txBody>
          <a:bodyPr>
            <a:normAutofit/>
          </a:bodyPr>
          <a:lstStyle/>
          <a:p>
            <a:r>
              <a:rPr lang="fr-CH" sz="6000" b="1" dirty="0"/>
              <a:t>Clé des Agaricales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17770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D51153-3DA3-4A03-B177-5CA5E4056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637" y="77948"/>
            <a:ext cx="6686643" cy="66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07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693" y="2248250"/>
            <a:ext cx="9440920" cy="4370664"/>
          </a:xfrm>
        </p:spPr>
        <p:txBody>
          <a:bodyPr>
            <a:noAutofit/>
          </a:bodyPr>
          <a:lstStyle/>
          <a:p>
            <a:r>
              <a:rPr lang="fr-CH" sz="2800" dirty="0"/>
              <a:t>Les Russules</a:t>
            </a:r>
          </a:p>
          <a:p>
            <a:endParaRPr lang="fr-CH" sz="2800" dirty="0"/>
          </a:p>
          <a:p>
            <a:r>
              <a:rPr lang="fr-CH" sz="2800" dirty="0"/>
              <a:t>Les Lactaires</a:t>
            </a:r>
          </a:p>
          <a:p>
            <a:endParaRPr lang="fr-CH" sz="2800" dirty="0"/>
          </a:p>
          <a:p>
            <a:r>
              <a:rPr lang="fr-CH" sz="2800" dirty="0"/>
              <a:t>Les Cortinaires</a:t>
            </a:r>
          </a:p>
          <a:p>
            <a:endParaRPr lang="fr-CH" sz="2800" dirty="0"/>
          </a:p>
          <a:p>
            <a:r>
              <a:rPr lang="fr-CH" sz="2800" dirty="0"/>
              <a:t>Clé simplifiée de détermination du groupe des Agaricales et des Cortinaires</a:t>
            </a:r>
          </a:p>
          <a:p>
            <a:endParaRPr lang="fr-CH" sz="28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57F235B-1051-4512-A29E-AB9455740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187" y="627834"/>
            <a:ext cx="9676002" cy="1075131"/>
          </a:xfrm>
        </p:spPr>
        <p:txBody>
          <a:bodyPr/>
          <a:lstStyle/>
          <a:p>
            <a:r>
              <a:rPr lang="fr-CH" dirty="0"/>
              <a:t>Présentation du cours:</a:t>
            </a:r>
          </a:p>
        </p:txBody>
      </p:sp>
    </p:spTree>
    <p:extLst>
      <p:ext uri="{BB962C8B-B14F-4D97-AF65-F5344CB8AC3E}">
        <p14:creationId xmlns:p14="http://schemas.microsoft.com/office/powerpoint/2010/main" val="14382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/>
          <a:p>
            <a:endParaRPr lang="fr-CH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61E5A72-3FD1-4DBA-88BD-ADBF1B68A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996950"/>
            <a:ext cx="8915400" cy="2262188"/>
          </a:xfrm>
        </p:spPr>
        <p:txBody>
          <a:bodyPr>
            <a:normAutofit/>
          </a:bodyPr>
          <a:lstStyle/>
          <a:p>
            <a:r>
              <a:rPr lang="fr-CH" sz="6000" b="1" dirty="0"/>
              <a:t>Clé des Cortinaires</a:t>
            </a:r>
          </a:p>
        </p:txBody>
      </p:sp>
    </p:spTree>
    <p:extLst>
      <p:ext uri="{BB962C8B-B14F-4D97-AF65-F5344CB8AC3E}">
        <p14:creationId xmlns:p14="http://schemas.microsoft.com/office/powerpoint/2010/main" val="3526411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F7439-5005-46C2-8F04-AEF43F42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211" y="996193"/>
            <a:ext cx="8915399" cy="2262781"/>
          </a:xfrm>
        </p:spPr>
        <p:txBody>
          <a:bodyPr/>
          <a:lstStyle/>
          <a:p>
            <a:endParaRPr lang="fr-CH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/>
          <a:p>
            <a:endParaRPr lang="fr-CH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4CDD11-4B30-49B4-A914-E29B4649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81620" y="-459574"/>
            <a:ext cx="5791377" cy="81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65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F7439-5005-46C2-8F04-AEF43F42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211" y="996193"/>
            <a:ext cx="8915399" cy="2262781"/>
          </a:xfrm>
        </p:spPr>
        <p:txBody>
          <a:bodyPr/>
          <a:lstStyle/>
          <a:p>
            <a:r>
              <a:rPr lang="fr-CH" dirty="0"/>
              <a:t>Avez-vous des questions?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/>
          </a:bodyPr>
          <a:lstStyle/>
          <a:p>
            <a:r>
              <a:rPr lang="fr-CH" sz="4000" dirty="0">
                <a:solidFill>
                  <a:schemeClr val="tx1"/>
                </a:solidFill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4665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F7439-5005-46C2-8F04-AEF43F42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2335" y="2128707"/>
            <a:ext cx="8915399" cy="2262781"/>
          </a:xfrm>
        </p:spPr>
        <p:txBody>
          <a:bodyPr>
            <a:normAutofit/>
          </a:bodyPr>
          <a:lstStyle/>
          <a:p>
            <a:r>
              <a:rPr lang="fr-CH" sz="6000" b="1" dirty="0"/>
              <a:t>Les Russules</a:t>
            </a:r>
          </a:p>
        </p:txBody>
      </p:sp>
    </p:spTree>
    <p:extLst>
      <p:ext uri="{BB962C8B-B14F-4D97-AF65-F5344CB8AC3E}">
        <p14:creationId xmlns:p14="http://schemas.microsoft.com/office/powerpoint/2010/main" val="95805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F7439-5005-46C2-8F04-AEF43F42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9468" y="209725"/>
            <a:ext cx="9466087" cy="1178504"/>
          </a:xfrm>
        </p:spPr>
        <p:txBody>
          <a:bodyPr/>
          <a:lstStyle/>
          <a:p>
            <a:r>
              <a:rPr lang="fr-CH" dirty="0"/>
              <a:t>Les Russules: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7004" y="1803633"/>
            <a:ext cx="10128251" cy="4236440"/>
          </a:xfrm>
        </p:spPr>
        <p:txBody>
          <a:bodyPr>
            <a:normAutofit lnSpcReduction="10000"/>
          </a:bodyPr>
          <a:lstStyle/>
          <a:p>
            <a:r>
              <a:rPr lang="fr-CH" sz="2800" dirty="0"/>
              <a:t>Principaux caractères de détermination macroscopique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sz="36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3600" dirty="0">
                <a:solidFill>
                  <a:schemeClr val="tx1"/>
                </a:solidFill>
              </a:rPr>
              <a:t>L’habitat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3600" dirty="0">
                <a:solidFill>
                  <a:schemeClr val="tx1"/>
                </a:solidFill>
              </a:rPr>
              <a:t>La cuticule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3600" dirty="0">
                <a:solidFill>
                  <a:schemeClr val="tx1"/>
                </a:solidFill>
              </a:rPr>
              <a:t>Les lames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3600" dirty="0">
                <a:solidFill>
                  <a:schemeClr val="tx1"/>
                </a:solidFill>
              </a:rPr>
              <a:t>La chair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3600" dirty="0">
                <a:solidFill>
                  <a:schemeClr val="tx1"/>
                </a:solidFill>
              </a:rPr>
              <a:t>La sporée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07F62E-966D-4D60-8740-5E522D875B02}"/>
              </a:ext>
            </a:extLst>
          </p:cNvPr>
          <p:cNvSpPr txBox="1">
            <a:spLocks/>
          </p:cNvSpPr>
          <p:nvPr/>
        </p:nvSpPr>
        <p:spPr>
          <a:xfrm>
            <a:off x="6808875" y="3711978"/>
            <a:ext cx="3492805" cy="200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3200" b="1" dirty="0">
                <a:solidFill>
                  <a:srgbClr val="FF0000"/>
                </a:solidFill>
              </a:rPr>
              <a:t>Les clés sont très difficiles sans la microscopie</a:t>
            </a:r>
          </a:p>
        </p:txBody>
      </p:sp>
    </p:spTree>
    <p:extLst>
      <p:ext uri="{BB962C8B-B14F-4D97-AF65-F5344CB8AC3E}">
        <p14:creationId xmlns:p14="http://schemas.microsoft.com/office/powerpoint/2010/main" val="30716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F7439-5005-46C2-8F04-AEF43F42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9802" y="352338"/>
            <a:ext cx="9466087" cy="1178504"/>
          </a:xfrm>
        </p:spPr>
        <p:txBody>
          <a:bodyPr/>
          <a:lstStyle/>
          <a:p>
            <a:r>
              <a:rPr lang="fr-CH" dirty="0"/>
              <a:t>Les Russules, les caractères: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7732" y="1258349"/>
            <a:ext cx="9233934" cy="5486400"/>
          </a:xfrm>
        </p:spPr>
        <p:txBody>
          <a:bodyPr>
            <a:normAutofit/>
          </a:bodyPr>
          <a:lstStyle/>
          <a:p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FF0000"/>
                </a:solidFill>
              </a:rPr>
              <a:t>L’habitat:</a:t>
            </a:r>
            <a:r>
              <a:rPr lang="fr-CH" dirty="0"/>
              <a:t> On parle de la nature du sol, calcaire ou acide, arbres ou plantes, forêts ou prairies, altitude.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dirty="0" err="1"/>
              <a:t>Russula</a:t>
            </a:r>
            <a:r>
              <a:rPr lang="fr-CH" dirty="0"/>
              <a:t> </a:t>
            </a:r>
            <a:r>
              <a:rPr lang="fr-CH" dirty="0" err="1"/>
              <a:t>azurea</a:t>
            </a:r>
            <a:r>
              <a:rPr lang="fr-CH" dirty="0"/>
              <a:t>								</a:t>
            </a:r>
            <a:r>
              <a:rPr lang="fr-CH" dirty="0" err="1"/>
              <a:t>Russula</a:t>
            </a:r>
            <a:r>
              <a:rPr lang="fr-CH" dirty="0"/>
              <a:t> </a:t>
            </a:r>
            <a:r>
              <a:rPr lang="fr-CH" dirty="0" err="1"/>
              <a:t>violacea</a:t>
            </a:r>
            <a:endParaRPr lang="fr-CH" dirty="0"/>
          </a:p>
        </p:txBody>
      </p:sp>
      <p:pic>
        <p:nvPicPr>
          <p:cNvPr id="4" name="Image 3" descr="Une image contenant champignon, herbe, extérieur, basidiomycète&#10;&#10;Description générée automatiquement">
            <a:extLst>
              <a:ext uri="{FF2B5EF4-FFF2-40B4-BE49-F238E27FC236}">
                <a16:creationId xmlns:a16="http://schemas.microsoft.com/office/drawing/2014/main" id="{FC8D89FF-61E5-4548-A5C5-4D553FDC3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24" y="2304663"/>
            <a:ext cx="4607390" cy="3458614"/>
          </a:xfrm>
          <a:prstGeom prst="rect">
            <a:avLst/>
          </a:prstGeom>
        </p:spPr>
      </p:pic>
      <p:pic>
        <p:nvPicPr>
          <p:cNvPr id="7" name="Image 6" descr="Une image contenant herbe, champignon, extérieur, basidiomycète&#10;&#10;Description générée automatiquement">
            <a:extLst>
              <a:ext uri="{FF2B5EF4-FFF2-40B4-BE49-F238E27FC236}">
                <a16:creationId xmlns:a16="http://schemas.microsoft.com/office/drawing/2014/main" id="{B2CDFC7F-413A-45F8-B34F-EDDAF3B9C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33" y="2341983"/>
            <a:ext cx="4441372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8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F7439-5005-46C2-8F04-AEF43F423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4635" y="528506"/>
            <a:ext cx="9466087" cy="1178504"/>
          </a:xfrm>
        </p:spPr>
        <p:txBody>
          <a:bodyPr/>
          <a:lstStyle/>
          <a:p>
            <a:r>
              <a:rPr lang="fr-CH" dirty="0"/>
              <a:t>Les Russules, les caractères: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4785" y="1963024"/>
            <a:ext cx="9233934" cy="465589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FF0000"/>
                </a:solidFill>
              </a:rPr>
              <a:t>La cuticule</a:t>
            </a:r>
            <a:r>
              <a:rPr lang="fr-CH" dirty="0"/>
              <a:t>: La couleur, l’adhérence à la chair, lisse ou rugueuse ou visqueuse.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r>
              <a:rPr lang="fr-CH" dirty="0"/>
              <a:t>           </a:t>
            </a:r>
            <a:r>
              <a:rPr lang="fr-CH" dirty="0" err="1"/>
              <a:t>Russula</a:t>
            </a:r>
            <a:r>
              <a:rPr lang="fr-CH" dirty="0"/>
              <a:t> </a:t>
            </a:r>
            <a:r>
              <a:rPr lang="fr-CH" dirty="0" err="1"/>
              <a:t>faginea</a:t>
            </a:r>
            <a:r>
              <a:rPr lang="fr-CH" dirty="0"/>
              <a:t>                                                                   </a:t>
            </a:r>
            <a:r>
              <a:rPr lang="fr-CH" dirty="0" err="1"/>
              <a:t>Russula</a:t>
            </a:r>
            <a:r>
              <a:rPr lang="fr-CH" dirty="0"/>
              <a:t> nana</a:t>
            </a:r>
          </a:p>
          <a:p>
            <a:endParaRPr lang="fr-CH" dirty="0"/>
          </a:p>
          <a:p>
            <a:endParaRPr lang="fr-CH" dirty="0"/>
          </a:p>
        </p:txBody>
      </p:sp>
      <p:pic>
        <p:nvPicPr>
          <p:cNvPr id="4" name="Image 3" descr="Une image contenant champignon, herbe, extérieur, basidiomycète&#10;&#10;Description générée automatiquement">
            <a:extLst>
              <a:ext uri="{FF2B5EF4-FFF2-40B4-BE49-F238E27FC236}">
                <a16:creationId xmlns:a16="http://schemas.microsoft.com/office/drawing/2014/main" id="{D12A84D8-4406-4CE5-BF24-1C9A7575A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18" y="2388636"/>
            <a:ext cx="5066522" cy="3424335"/>
          </a:xfrm>
          <a:prstGeom prst="rect">
            <a:avLst/>
          </a:prstGeom>
        </p:spPr>
      </p:pic>
      <p:pic>
        <p:nvPicPr>
          <p:cNvPr id="7" name="Image 6" descr="Une image contenant champignon, extérieur, terrain, herbe&#10;&#10;Description générée automatiquement">
            <a:extLst>
              <a:ext uri="{FF2B5EF4-FFF2-40B4-BE49-F238E27FC236}">
                <a16:creationId xmlns:a16="http://schemas.microsoft.com/office/drawing/2014/main" id="{E060E4E9-1B29-474E-A1B6-EB21EF1DD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63" y="2416626"/>
            <a:ext cx="4646719" cy="34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6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391" y="1963024"/>
            <a:ext cx="9641689" cy="465589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FF0000"/>
                </a:solidFill>
              </a:rPr>
              <a:t>Les lames</a:t>
            </a:r>
            <a:r>
              <a:rPr lang="fr-CH" dirty="0"/>
              <a:t>: Couleur, rigidité, texture lardacée ou cassante, espacées ou serrées ou </a:t>
            </a:r>
            <a:r>
              <a:rPr lang="fr-CH" dirty="0" err="1"/>
              <a:t>lamellules</a:t>
            </a: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dirty="0" err="1"/>
              <a:t>Russula</a:t>
            </a:r>
            <a:r>
              <a:rPr lang="fr-CH" dirty="0"/>
              <a:t> </a:t>
            </a:r>
            <a:r>
              <a:rPr lang="fr-CH" dirty="0" err="1"/>
              <a:t>cynoxantha</a:t>
            </a:r>
            <a:r>
              <a:rPr lang="fr-CH" dirty="0"/>
              <a:t>						</a:t>
            </a:r>
            <a:r>
              <a:rPr lang="fr-CH" dirty="0" err="1"/>
              <a:t>Russula</a:t>
            </a:r>
            <a:r>
              <a:rPr lang="fr-CH" dirty="0"/>
              <a:t> </a:t>
            </a:r>
            <a:r>
              <a:rPr lang="fr-CH" dirty="0" err="1"/>
              <a:t>delica</a:t>
            </a:r>
            <a:r>
              <a:rPr lang="fr-CH" dirty="0"/>
              <a:t>				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C7F08A6-E830-4D38-8E8C-281A5000D37B}"/>
              </a:ext>
            </a:extLst>
          </p:cNvPr>
          <p:cNvSpPr txBox="1">
            <a:spLocks/>
          </p:cNvSpPr>
          <p:nvPr/>
        </p:nvSpPr>
        <p:spPr>
          <a:xfrm>
            <a:off x="1954635" y="528506"/>
            <a:ext cx="9466087" cy="1178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H" dirty="0"/>
              <a:t>Les Russules, les caractères:</a:t>
            </a:r>
          </a:p>
        </p:txBody>
      </p:sp>
      <p:pic>
        <p:nvPicPr>
          <p:cNvPr id="11" name="Image 10" descr="Une image contenant champignon, herbe, extérieur, basidiomycète&#10;&#10;Description générée automatiquement">
            <a:extLst>
              <a:ext uri="{FF2B5EF4-FFF2-40B4-BE49-F238E27FC236}">
                <a16:creationId xmlns:a16="http://schemas.microsoft.com/office/drawing/2014/main" id="{B44F810A-47EC-4306-A372-867429573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23" y="2579869"/>
            <a:ext cx="4381926" cy="3382391"/>
          </a:xfrm>
          <a:prstGeom prst="rect">
            <a:avLst/>
          </a:prstGeom>
        </p:spPr>
      </p:pic>
      <p:pic>
        <p:nvPicPr>
          <p:cNvPr id="13" name="Image 12" descr="Une image contenant champignon, herbe, extérieur, arbre&#10;&#10;Description générée automatiquement">
            <a:extLst>
              <a:ext uri="{FF2B5EF4-FFF2-40B4-BE49-F238E27FC236}">
                <a16:creationId xmlns:a16="http://schemas.microsoft.com/office/drawing/2014/main" id="{81500B2B-3E93-4AF8-B1E5-67FA001C3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52" y="2570662"/>
            <a:ext cx="4409166" cy="338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0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4785" y="1963024"/>
            <a:ext cx="9233934" cy="465589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FF0000"/>
                </a:solidFill>
              </a:rPr>
              <a:t>La chair: </a:t>
            </a:r>
            <a:r>
              <a:rPr lang="fr-CH" dirty="0"/>
              <a:t>Couleur, réaction au contact de l’air, aux réactifs. Odeur et goût (amer – âcre – douce)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dirty="0" err="1"/>
              <a:t>Russula</a:t>
            </a:r>
            <a:r>
              <a:rPr lang="fr-CH" dirty="0"/>
              <a:t> </a:t>
            </a:r>
            <a:r>
              <a:rPr lang="fr-CH" dirty="0" err="1"/>
              <a:t>integra</a:t>
            </a:r>
            <a:r>
              <a:rPr lang="fr-CH" dirty="0"/>
              <a:t>								</a:t>
            </a:r>
            <a:r>
              <a:rPr lang="fr-CH" dirty="0" err="1"/>
              <a:t>Russula</a:t>
            </a:r>
            <a:r>
              <a:rPr lang="fr-CH" dirty="0"/>
              <a:t> </a:t>
            </a:r>
            <a:r>
              <a:rPr lang="fr-CH" dirty="0" err="1"/>
              <a:t>badia</a:t>
            </a: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3D0ECC8-32BA-45FF-9524-2B10DEA9FF29}"/>
              </a:ext>
            </a:extLst>
          </p:cNvPr>
          <p:cNvSpPr txBox="1">
            <a:spLocks/>
          </p:cNvSpPr>
          <p:nvPr/>
        </p:nvSpPr>
        <p:spPr>
          <a:xfrm>
            <a:off x="1954635" y="528506"/>
            <a:ext cx="9466087" cy="1178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H"/>
              <a:t>Les Russules, les caractères:</a:t>
            </a:r>
            <a:endParaRPr lang="fr-CH" dirty="0"/>
          </a:p>
        </p:txBody>
      </p:sp>
      <p:pic>
        <p:nvPicPr>
          <p:cNvPr id="8" name="Image 7" descr="Une image contenant champignon, herbe, extérieur, basidiomycète&#10;&#10;Description générée automatiquement">
            <a:extLst>
              <a:ext uri="{FF2B5EF4-FFF2-40B4-BE49-F238E27FC236}">
                <a16:creationId xmlns:a16="http://schemas.microsoft.com/office/drawing/2014/main" id="{6D8271EF-F476-44E8-BEDB-2EB09350E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51" y="2752392"/>
            <a:ext cx="3993502" cy="2997000"/>
          </a:xfrm>
          <a:prstGeom prst="rect">
            <a:avLst/>
          </a:prstGeom>
        </p:spPr>
      </p:pic>
      <p:pic>
        <p:nvPicPr>
          <p:cNvPr id="10" name="Image 9" descr="Une image contenant herbe, champignon, extérieur, champ&#10;&#10;Description générée automatiquement">
            <a:extLst>
              <a:ext uri="{FF2B5EF4-FFF2-40B4-BE49-F238E27FC236}">
                <a16:creationId xmlns:a16="http://schemas.microsoft.com/office/drawing/2014/main" id="{7803A9C2-8166-4420-BBB8-1BE915B94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18" y="2759140"/>
            <a:ext cx="4383950" cy="30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7F6371B-7B0F-4614-BA04-70D405B6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9284" y="1560352"/>
            <a:ext cx="9233934" cy="465589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FF0000"/>
                </a:solidFill>
              </a:rPr>
              <a:t>La sporée: </a:t>
            </a:r>
            <a:r>
              <a:rPr lang="fr-CH" dirty="0"/>
              <a:t>Comparaison avec le tableau des couleurs </a:t>
            </a:r>
            <a:r>
              <a:rPr lang="fr-CH" dirty="0" err="1"/>
              <a:t>Romagnési</a:t>
            </a:r>
            <a:r>
              <a:rPr lang="fr-CH" dirty="0"/>
              <a:t>. Pour les champignons d’Europe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dirty="0" err="1"/>
              <a:t>Russula</a:t>
            </a:r>
            <a:r>
              <a:rPr lang="fr-CH" dirty="0"/>
              <a:t> </a:t>
            </a:r>
            <a:r>
              <a:rPr lang="fr-CH" dirty="0" err="1"/>
              <a:t>aurea</a:t>
            </a:r>
            <a:r>
              <a:rPr lang="fr-CH" dirty="0"/>
              <a:t>									</a:t>
            </a:r>
            <a:r>
              <a:rPr lang="fr-CH" dirty="0" err="1"/>
              <a:t>Russula</a:t>
            </a:r>
            <a:r>
              <a:rPr lang="fr-CH" dirty="0"/>
              <a:t> </a:t>
            </a:r>
            <a:r>
              <a:rPr lang="fr-CH" dirty="0" err="1"/>
              <a:t>nigricans</a:t>
            </a:r>
            <a:endParaRPr lang="fr-CH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F8AFE91-6F25-468E-90CE-AB476E55925F}"/>
              </a:ext>
            </a:extLst>
          </p:cNvPr>
          <p:cNvSpPr txBox="1">
            <a:spLocks/>
          </p:cNvSpPr>
          <p:nvPr/>
        </p:nvSpPr>
        <p:spPr>
          <a:xfrm>
            <a:off x="1929468" y="234892"/>
            <a:ext cx="9466087" cy="1178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H" dirty="0"/>
              <a:t>Les Russules, les caractères:</a:t>
            </a:r>
          </a:p>
        </p:txBody>
      </p:sp>
      <p:pic>
        <p:nvPicPr>
          <p:cNvPr id="8" name="Image 7" descr="Une image contenant champignon, extérieur, terrain, herbe&#10;&#10;Description générée automatiquement">
            <a:extLst>
              <a:ext uri="{FF2B5EF4-FFF2-40B4-BE49-F238E27FC236}">
                <a16:creationId xmlns:a16="http://schemas.microsoft.com/office/drawing/2014/main" id="{A8486A7A-F86B-4CFE-91FF-10F5F68A9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19" y="2428613"/>
            <a:ext cx="4259262" cy="3155795"/>
          </a:xfrm>
          <a:prstGeom prst="rect">
            <a:avLst/>
          </a:prstGeom>
        </p:spPr>
      </p:pic>
      <p:pic>
        <p:nvPicPr>
          <p:cNvPr id="10" name="Image 9" descr="Une image contenant champignon, extérieur&#10;&#10;Description générée automatiquement">
            <a:extLst>
              <a:ext uri="{FF2B5EF4-FFF2-40B4-BE49-F238E27FC236}">
                <a16:creationId xmlns:a16="http://schemas.microsoft.com/office/drawing/2014/main" id="{A2F8ED3F-5BC5-452F-8CBC-BE9BE837B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58" y="2432807"/>
            <a:ext cx="4949596" cy="315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9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</TotalTime>
  <Words>478</Words>
  <Application>Microsoft Office PowerPoint</Application>
  <PresentationFormat>Grand écran</PresentationFormat>
  <Paragraphs>163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Wingdings</vt:lpstr>
      <vt:lpstr>Wingdings 3</vt:lpstr>
      <vt:lpstr>Brin</vt:lpstr>
      <vt:lpstr>Russules  Lactaires  Cortinaires</vt:lpstr>
      <vt:lpstr>Présentation du cours:</vt:lpstr>
      <vt:lpstr>Les Russules</vt:lpstr>
      <vt:lpstr>Les Russules:</vt:lpstr>
      <vt:lpstr>Les Russules, les caractères:</vt:lpstr>
      <vt:lpstr>Les Russules, les caractères:</vt:lpstr>
      <vt:lpstr>Présentation PowerPoint</vt:lpstr>
      <vt:lpstr>Présentation PowerPoint</vt:lpstr>
      <vt:lpstr>Présentation PowerPoint</vt:lpstr>
      <vt:lpstr>Tableau de la sporée de Romagnési</vt:lpstr>
      <vt:lpstr>Les Lactaires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Clé des Agaricales</vt:lpstr>
      <vt:lpstr>Présentation PowerPoint</vt:lpstr>
      <vt:lpstr>Clé des Cortinaires</vt:lpstr>
      <vt:lpstr>Présentation PowerPoint</vt:lpstr>
      <vt:lpstr>Avez-vous des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Russules – Lactaires et Cortinaires</dc:title>
  <dc:creator>Pillet Pierre-Alain</dc:creator>
  <cp:lastModifiedBy>pierre-alain pillet</cp:lastModifiedBy>
  <cp:revision>22</cp:revision>
  <dcterms:created xsi:type="dcterms:W3CDTF">2019-02-20T15:08:30Z</dcterms:created>
  <dcterms:modified xsi:type="dcterms:W3CDTF">2022-05-23T15:05:12Z</dcterms:modified>
</cp:coreProperties>
</file>